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12192000"/>
  <p:notesSz cx="6858000" cy="9144000"/>
  <p:embeddedFontLst>
    <p:embeddedFont>
      <p:font typeface="Mukta"/>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EEF06B-FD0B-448F-A56B-EE78FB3BF83F}">
  <a:tblStyle styleId="{47EEF06B-FD0B-448F-A56B-EE78FB3BF83F}"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EF3"/>
          </a:solidFill>
        </a:fill>
      </a:tcStyle>
    </a:wholeTbl>
    <a:band1H>
      <a:tcTxStyle b="off" i="off"/>
      <a:tcStyle>
        <a:fill>
          <a:solidFill>
            <a:srgbClr val="CCDCE6"/>
          </a:solidFill>
        </a:fill>
      </a:tcStyle>
    </a:band1H>
    <a:band2H>
      <a:tcTxStyle b="off" i="off"/>
    </a:band2H>
    <a:band1V>
      <a:tcTxStyle b="off" i="off"/>
      <a:tcStyle>
        <a:fill>
          <a:solidFill>
            <a:srgbClr val="CCDCE6"/>
          </a:solidFill>
        </a:fill>
      </a:tcStyle>
    </a:band1V>
    <a:band2V>
      <a:tcTxStyle b="off" i="off"/>
    </a:band2V>
    <a:lastCol>
      <a:tcTxStyle b="on" i="off">
        <a:font>
          <a:latin typeface="Calibri"/>
          <a:ea typeface="Calibri"/>
          <a:cs typeface="Calibri"/>
        </a:font>
        <a:srgbClr val="FFFFFF"/>
      </a:tcTxStyle>
      <a:tcStyle>
        <a:fill>
          <a:solidFill>
            <a:srgbClr val="3494BA"/>
          </a:solidFill>
        </a:fill>
      </a:tcStyle>
    </a:lastCol>
    <a:firstCol>
      <a:tcTxStyle b="on" i="off">
        <a:font>
          <a:latin typeface="Calibri"/>
          <a:ea typeface="Calibri"/>
          <a:cs typeface="Calibri"/>
        </a:font>
        <a:srgbClr val="FFFFFF"/>
      </a:tcTxStyle>
      <a:tcStyle>
        <a:fill>
          <a:solidFill>
            <a:srgbClr val="3494BA"/>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3494BA"/>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3494BA"/>
          </a:solidFill>
        </a:fill>
      </a:tcStyle>
    </a:firstRow>
    <a:neCell>
      <a:tcTxStyle b="off" i="off"/>
    </a:neCell>
    <a:nwCell>
      <a:tcTxStyle b="off" i="off"/>
    </a:nwCell>
  </a:tblStyle>
  <a:tblStyle styleId="{9E35EC5A-83DA-43DF-81EB-389D9783A16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Mukt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ukt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0faa024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1f0faa0243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https://pixabay.com/en/man-reading-touchscreen-blog-791049/#_=_</a:t>
            </a:r>
            <a:endParaRPr/>
          </a:p>
        </p:txBody>
      </p:sp>
      <p:sp>
        <p:nvSpPr>
          <p:cNvPr id="96" name="Google Shape;96;g1f0faa0243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173/730 - 24% accuracy rate!</a:t>
            </a:r>
            <a:endParaRPr/>
          </a:p>
        </p:txBody>
      </p:sp>
      <p:sp>
        <p:nvSpPr>
          <p:cNvPr id="173" name="Google Shape;173;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0faa0243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1f0faa0243a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000">
                <a:latin typeface="Mukta"/>
                <a:ea typeface="Mukta"/>
                <a:cs typeface="Mukta"/>
                <a:sym typeface="Mukta"/>
              </a:rPr>
              <a:t>Review all your lecture and lab notes! </a:t>
            </a:r>
            <a:endParaRPr sz="1000">
              <a:latin typeface="Mukta"/>
              <a:ea typeface="Mukta"/>
              <a:cs typeface="Mukta"/>
              <a:sym typeface="Mukta"/>
            </a:endParaRPr>
          </a:p>
          <a:p>
            <a:pPr indent="0" lvl="0" marL="0" rtl="0" algn="l">
              <a:lnSpc>
                <a:spcPct val="90000"/>
              </a:lnSpc>
              <a:spcBef>
                <a:spcPts val="0"/>
              </a:spcBef>
              <a:spcAft>
                <a:spcPts val="0"/>
              </a:spcAft>
              <a:buNone/>
            </a:pPr>
            <a:r>
              <a:rPr lang="en-US" sz="1000">
                <a:latin typeface="Mukta"/>
                <a:ea typeface="Mukta"/>
                <a:cs typeface="Mukta"/>
                <a:sym typeface="Mukta"/>
              </a:rPr>
              <a:t>Understand how to do all the lab coding exercises and projects!</a:t>
            </a:r>
            <a:endParaRPr sz="1000"/>
          </a:p>
        </p:txBody>
      </p:sp>
      <p:sp>
        <p:nvSpPr>
          <p:cNvPr id="109" name="Google Shape;109;g1f0faa0243a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THIS ON YOUR NOTE SHEET!!!</a:t>
            </a:r>
            <a:endParaRPr/>
          </a:p>
        </p:txBody>
      </p:sp>
      <p:sp>
        <p:nvSpPr>
          <p:cNvPr id="335" name="Google Shape;335;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6a896b9d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86a896b9d9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286a896b9d9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8cda03a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68cda03ab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68cda03ab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Answers: 53 and 2</a:t>
            </a:r>
            <a:endParaRPr/>
          </a:p>
        </p:txBody>
      </p:sp>
      <p:sp>
        <p:nvSpPr>
          <p:cNvPr id="655" name="Google Shape;655;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p:nvPr>
            <p:ph idx="2" type="pic"/>
          </p:nvPr>
        </p:nvSpPr>
        <p:spPr>
          <a:xfrm>
            <a:off x="5183188" y="987425"/>
            <a:ext cx="6172200" cy="4873625"/>
          </a:xfrm>
          <a:prstGeom prst="rect">
            <a:avLst/>
          </a:prstGeom>
          <a:noFill/>
          <a:ln>
            <a:noFill/>
          </a:ln>
        </p:spPr>
      </p:sp>
      <p:sp>
        <p:nvSpPr>
          <p:cNvPr id="77" name="Google Shape;77;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3"/>
          <p:cNvCxnSpPr/>
          <p:nvPr/>
        </p:nvCxnSpPr>
        <p:spPr>
          <a:xfrm>
            <a:off x="88575" y="1094250"/>
            <a:ext cx="12110100" cy="0"/>
          </a:xfrm>
          <a:prstGeom prst="straightConnector1">
            <a:avLst/>
          </a:prstGeom>
          <a:noFill/>
          <a:ln cap="flat" cmpd="sng" w="9525">
            <a:solidFill>
              <a:schemeClr val="dk2"/>
            </a:solidFill>
            <a:prstDash val="solid"/>
            <a:round/>
            <a:headEnd len="sm" w="sm" type="none"/>
            <a:tailEnd len="sm" w="sm" type="none"/>
          </a:ln>
        </p:spPr>
      </p:cxnSp>
      <p:sp>
        <p:nvSpPr>
          <p:cNvPr id="21" name="Google Shape;21;p3"/>
          <p:cNvSpPr/>
          <p:nvPr/>
        </p:nvSpPr>
        <p:spPr>
          <a:xfrm flipH="1">
            <a:off x="-100" y="-20000"/>
            <a:ext cx="88200" cy="6878100"/>
          </a:xfrm>
          <a:prstGeom prst="rect">
            <a:avLst/>
          </a:prstGeom>
          <a:solidFill>
            <a:srgbClr val="32B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model2">
  <p:cSld name="slidemodel2">
    <p:bg>
      <p:bgPr>
        <a:gradFill>
          <a:gsLst>
            <a:gs pos="0">
              <a:srgbClr val="1181AE"/>
            </a:gs>
            <a:gs pos="55000">
              <a:srgbClr val="1181AE"/>
            </a:gs>
            <a:gs pos="100000">
              <a:srgbClr val="095474"/>
            </a:gs>
          </a:gsLst>
          <a:path path="circle">
            <a:fillToRect b="50%" l="50%" r="50%" t="50%"/>
          </a:path>
          <a:tileRect/>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3218672" y="2870634"/>
            <a:ext cx="5932223" cy="71108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Calibri"/>
              <a:buNone/>
              <a:defRPr b="0" sz="36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4" name="Shape 34"/>
        <p:cNvGrpSpPr/>
        <p:nvPr/>
      </p:nvGrpSpPr>
      <p:grpSpPr>
        <a:xfrm>
          <a:off x="0" y="0"/>
          <a:ext cx="0" cy="0"/>
          <a:chOff x="0" y="0"/>
          <a:chExt cx="0" cy="0"/>
        </a:xfrm>
      </p:grpSpPr>
      <p:sp>
        <p:nvSpPr>
          <p:cNvPr id="35" name="Google Shape;35;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6"/>
          <p:cNvSpPr/>
          <p:nvPr/>
        </p:nvSpPr>
        <p:spPr>
          <a:xfrm flipH="1">
            <a:off x="-100" y="-20000"/>
            <a:ext cx="88200" cy="68781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visualgo.net/e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youtube.com/watch?v=0zcOXN9wdU0" TargetMode="Externa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9.png"/><Relationship Id="rId7" Type="http://schemas.openxmlformats.org/officeDocument/2006/relationships/image" Target="../media/image30.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iazza.com/class/lqww5k7h3dk32r/post/113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26869" l="0" r="0" t="22029"/>
          <a:stretch/>
        </p:blipFill>
        <p:spPr>
          <a:xfrm>
            <a:off x="0" y="0"/>
            <a:ext cx="12192000" cy="4153360"/>
          </a:xfrm>
          <a:prstGeom prst="rect">
            <a:avLst/>
          </a:prstGeom>
          <a:noFill/>
          <a:ln>
            <a:noFill/>
          </a:ln>
        </p:spPr>
      </p:pic>
      <p:pic>
        <p:nvPicPr>
          <p:cNvPr id="99" name="Google Shape;99;p15"/>
          <p:cNvPicPr preferRelativeResize="0"/>
          <p:nvPr/>
        </p:nvPicPr>
        <p:blipFill rotWithShape="1">
          <a:blip r:embed="rId4">
            <a:alphaModFix/>
          </a:blip>
          <a:srcRect b="0" l="0" r="0" t="0"/>
          <a:stretch/>
        </p:blipFill>
        <p:spPr>
          <a:xfrm>
            <a:off x="0" y="4153359"/>
            <a:ext cx="12192000" cy="462709"/>
          </a:xfrm>
          <a:prstGeom prst="rect">
            <a:avLst/>
          </a:prstGeom>
          <a:noFill/>
          <a:ln>
            <a:noFill/>
          </a:ln>
        </p:spPr>
      </p:pic>
      <p:sp>
        <p:nvSpPr>
          <p:cNvPr id="100" name="Google Shape;100;p15"/>
          <p:cNvSpPr/>
          <p:nvPr/>
        </p:nvSpPr>
        <p:spPr>
          <a:xfrm>
            <a:off x="0" y="1"/>
            <a:ext cx="12192000" cy="4153500"/>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 name="Google Shape;101;p15"/>
          <p:cNvCxnSpPr/>
          <p:nvPr/>
        </p:nvCxnSpPr>
        <p:spPr>
          <a:xfrm>
            <a:off x="3514381" y="4768468"/>
            <a:ext cx="0" cy="1520400"/>
          </a:xfrm>
          <a:prstGeom prst="straightConnector1">
            <a:avLst/>
          </a:prstGeom>
          <a:noFill/>
          <a:ln cap="flat" cmpd="sng" w="9525">
            <a:solidFill>
              <a:srgbClr val="BFBFBF"/>
            </a:solidFill>
            <a:prstDash val="solid"/>
            <a:miter lim="800000"/>
            <a:headEnd len="sm" w="sm" type="none"/>
            <a:tailEnd len="sm" w="sm" type="none"/>
          </a:ln>
        </p:spPr>
      </p:cxnSp>
      <p:sp>
        <p:nvSpPr>
          <p:cNvPr id="102" name="Google Shape;102;p15"/>
          <p:cNvSpPr txBox="1"/>
          <p:nvPr/>
        </p:nvSpPr>
        <p:spPr>
          <a:xfrm>
            <a:off x="3679624" y="4902675"/>
            <a:ext cx="7717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4400">
                <a:solidFill>
                  <a:srgbClr val="32BA6E"/>
                </a:solidFill>
                <a:latin typeface="Mukta"/>
                <a:ea typeface="Mukta"/>
                <a:cs typeface="Mukta"/>
                <a:sym typeface="Mukta"/>
              </a:rPr>
              <a:t>February 13-19</a:t>
            </a:r>
            <a:r>
              <a:rPr b="0" i="0" lang="en-US" sz="4400" u="none" cap="none" strike="noStrike">
                <a:solidFill>
                  <a:srgbClr val="32BA6E"/>
                </a:solidFill>
                <a:latin typeface="Mukta"/>
                <a:ea typeface="Mukta"/>
                <a:cs typeface="Mukta"/>
                <a:sym typeface="Mukta"/>
              </a:rPr>
              <a:t>, 202</a:t>
            </a:r>
            <a:r>
              <a:rPr lang="en-US" sz="4400">
                <a:solidFill>
                  <a:srgbClr val="32BA6E"/>
                </a:solidFill>
                <a:latin typeface="Mukta"/>
                <a:ea typeface="Mukta"/>
                <a:cs typeface="Mukta"/>
                <a:sym typeface="Mukta"/>
              </a:rPr>
              <a:t>4</a:t>
            </a:r>
            <a:endParaRPr b="0" i="0" sz="4400" u="none" cap="none" strike="noStrike">
              <a:solidFill>
                <a:srgbClr val="32BA6E"/>
              </a:solidFill>
              <a:latin typeface="Mukta"/>
              <a:ea typeface="Mukta"/>
              <a:cs typeface="Mukta"/>
              <a:sym typeface="Mukta"/>
            </a:endParaRPr>
          </a:p>
        </p:txBody>
      </p:sp>
      <p:sp>
        <p:nvSpPr>
          <p:cNvPr id="103" name="Google Shape;103;p15"/>
          <p:cNvSpPr txBox="1"/>
          <p:nvPr/>
        </p:nvSpPr>
        <p:spPr>
          <a:xfrm>
            <a:off x="3679625" y="5604825"/>
            <a:ext cx="8074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4"/>
                </a:solidFill>
                <a:latin typeface="Mukta"/>
                <a:ea typeface="Mukta"/>
                <a:cs typeface="Mukta"/>
                <a:sym typeface="Mukta"/>
              </a:rPr>
              <a:t>Container Types, Sorting Algorithms, Binary Search</a:t>
            </a:r>
            <a:endParaRPr b="0" i="0" sz="2800" u="none" cap="none" strike="noStrike">
              <a:solidFill>
                <a:schemeClr val="accent4"/>
              </a:solidFill>
              <a:latin typeface="Mukta"/>
              <a:ea typeface="Mukta"/>
              <a:cs typeface="Mukta"/>
              <a:sym typeface="Mukta"/>
            </a:endParaRPr>
          </a:p>
        </p:txBody>
      </p:sp>
      <p:pic>
        <p:nvPicPr>
          <p:cNvPr id="104" name="Google Shape;104;p15"/>
          <p:cNvPicPr preferRelativeResize="0"/>
          <p:nvPr/>
        </p:nvPicPr>
        <p:blipFill rotWithShape="1">
          <a:blip r:embed="rId5">
            <a:alphaModFix/>
          </a:blip>
          <a:srcRect b="45406" l="0" r="0" t="3269"/>
          <a:stretch/>
        </p:blipFill>
        <p:spPr>
          <a:xfrm>
            <a:off x="0" y="0"/>
            <a:ext cx="12191996" cy="4153349"/>
          </a:xfrm>
          <a:prstGeom prst="rect">
            <a:avLst/>
          </a:prstGeom>
          <a:noFill/>
          <a:ln>
            <a:noFill/>
          </a:ln>
        </p:spPr>
      </p:pic>
      <p:sp>
        <p:nvSpPr>
          <p:cNvPr id="105" name="Google Shape;105;p15"/>
          <p:cNvSpPr txBox="1"/>
          <p:nvPr/>
        </p:nvSpPr>
        <p:spPr>
          <a:xfrm>
            <a:off x="127750" y="4153350"/>
            <a:ext cx="3010200" cy="22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0"/>
              <a:buFont typeface="Arial"/>
              <a:buNone/>
            </a:pPr>
            <a:r>
              <a:rPr b="0" i="0" lang="en-US" sz="16000" u="none" cap="none" strike="noStrike">
                <a:solidFill>
                  <a:srgbClr val="32BA6E"/>
                </a:solidFill>
                <a:latin typeface="Mukta"/>
                <a:ea typeface="Mukta"/>
                <a:cs typeface="Mukta"/>
                <a:sym typeface="Mukta"/>
              </a:rPr>
              <a:t>05</a:t>
            </a:r>
            <a:endParaRPr b="0" i="0" sz="16000" u="none" cap="none" strike="noStrike">
              <a:solidFill>
                <a:srgbClr val="32BA6E"/>
              </a:solidFill>
              <a:latin typeface="Mukta"/>
              <a:ea typeface="Mukta"/>
              <a:cs typeface="Mukta"/>
              <a:sym typeface="Mukt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167" name="Google Shape;167;p24"/>
          <p:cNvSpPr txBox="1"/>
          <p:nvPr/>
        </p:nvSpPr>
        <p:spPr>
          <a:xfrm>
            <a:off x="383380" y="1493559"/>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Mukta"/>
                <a:ea typeface="Mukta"/>
                <a:cs typeface="Mukta"/>
                <a:sym typeface="Mukta"/>
              </a:rPr>
              <a:t>  Ordered Containers</a:t>
            </a:r>
            <a:endParaRPr b="0" i="0" sz="200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 </a:t>
            </a:r>
            <a:r>
              <a:rPr b="1" i="0" lang="en-US" sz="2000" u="none" cap="none" strike="noStrike">
                <a:solidFill>
                  <a:srgbClr val="000000"/>
                </a:solidFill>
                <a:latin typeface="Mukta"/>
                <a:ea typeface="Mukta"/>
                <a:cs typeface="Mukta"/>
                <a:sym typeface="Mukta"/>
              </a:rPr>
              <a:t> Sorted Containers</a:t>
            </a:r>
            <a:endParaRPr b="0" i="0" sz="200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rgbClr val="000000"/>
              </a:buClr>
              <a:buSzPts val="2000"/>
              <a:buFont typeface="Arial"/>
              <a:buNone/>
            </a:pPr>
            <a:r>
              <a:t/>
            </a:r>
            <a:endParaRPr b="1" i="0" sz="2000" u="none" cap="none" strike="noStrike">
              <a:solidFill>
                <a:srgbClr val="3F3F3F"/>
              </a:solidFill>
              <a:latin typeface="Calibri"/>
              <a:ea typeface="Calibri"/>
              <a:cs typeface="Calibri"/>
              <a:sym typeface="Calibri"/>
            </a:endParaRPr>
          </a:p>
        </p:txBody>
      </p:sp>
      <p:graphicFrame>
        <p:nvGraphicFramePr>
          <p:cNvPr id="168" name="Google Shape;168;p24"/>
          <p:cNvGraphicFramePr/>
          <p:nvPr/>
        </p:nvGraphicFramePr>
        <p:xfrm>
          <a:off x="498294" y="1986084"/>
          <a:ext cx="3000000" cy="3000000"/>
        </p:xfrm>
        <a:graphic>
          <a:graphicData uri="http://schemas.openxmlformats.org/drawingml/2006/table">
            <a:tbl>
              <a:tblPr bandRow="1" firstRow="1">
                <a:noFill/>
                <a:tableStyleId>{47EEF06B-FD0B-448F-A56B-EE78FB3BF83F}</a:tableStyleId>
              </a:tblPr>
              <a:tblGrid>
                <a:gridCol w="2804175"/>
                <a:gridCol w="2804175"/>
                <a:gridCol w="2804175"/>
                <a:gridCol w="2804175"/>
              </a:tblGrid>
              <a:tr h="511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Data Structure</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lt1"/>
                          </a:solidFill>
                          <a:latin typeface="Mukta"/>
                          <a:ea typeface="Mukta"/>
                          <a:cs typeface="Mukta"/>
                          <a:sym typeface="Mukta"/>
                        </a:rPr>
                        <a:t>insertAfter()</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chemeClr val="lt1"/>
                          </a:solidFill>
                          <a:latin typeface="Mukta"/>
                          <a:ea typeface="Mukta"/>
                          <a:cs typeface="Mukta"/>
                          <a:sym typeface="Mukta"/>
                        </a:rPr>
                        <a:t>operator[</a:t>
                      </a:r>
                      <a:r>
                        <a:rPr lang="en-US" sz="900" u="none" cap="none" strike="noStrike">
                          <a:solidFill>
                            <a:schemeClr val="lt1"/>
                          </a:solidFill>
                          <a:latin typeface="Mukta"/>
                          <a:ea typeface="Mukta"/>
                          <a:cs typeface="Mukta"/>
                          <a:sym typeface="Mukta"/>
                        </a:rPr>
                        <a:t> </a:t>
                      </a:r>
                      <a:r>
                        <a:rPr lang="en-US" sz="1800" u="none" cap="none" strike="noStrike">
                          <a:solidFill>
                            <a:schemeClr val="lt1"/>
                          </a:solidFill>
                          <a:latin typeface="Mukta"/>
                          <a:ea typeface="Mukta"/>
                          <a:cs typeface="Mukta"/>
                          <a:sym typeface="Mukta"/>
                        </a:rPr>
                        <a: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delete()</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Array</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Linked-list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r>
            </a:tbl>
          </a:graphicData>
        </a:graphic>
      </p:graphicFrame>
      <p:graphicFrame>
        <p:nvGraphicFramePr>
          <p:cNvPr id="169" name="Google Shape;169;p24"/>
          <p:cNvGraphicFramePr/>
          <p:nvPr/>
        </p:nvGraphicFramePr>
        <p:xfrm>
          <a:off x="498293" y="4418251"/>
          <a:ext cx="3000000" cy="3000000"/>
        </p:xfrm>
        <a:graphic>
          <a:graphicData uri="http://schemas.openxmlformats.org/drawingml/2006/table">
            <a:tbl>
              <a:tblPr bandRow="1" firstRow="1">
                <a:noFill/>
                <a:tableStyleId>{47EEF06B-FD0B-448F-A56B-EE78FB3BF83F}</a:tableStyleId>
              </a:tblPr>
              <a:tblGrid>
                <a:gridCol w="2804175"/>
                <a:gridCol w="2804175"/>
                <a:gridCol w="2804175"/>
                <a:gridCol w="2804175"/>
              </a:tblGrid>
              <a:tr h="511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Data Structure</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find()</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operator</a:t>
                      </a:r>
                      <a:r>
                        <a:rPr lang="en-US" sz="1800" u="none" cap="none" strike="noStrike">
                          <a:solidFill>
                            <a:schemeClr val="lt1"/>
                          </a:solidFill>
                          <a:latin typeface="Mukta"/>
                          <a:ea typeface="Mukta"/>
                          <a:cs typeface="Mukta"/>
                          <a:sym typeface="Mukta"/>
                        </a:rPr>
                        <a:t>[</a:t>
                      </a:r>
                      <a:r>
                        <a:rPr lang="en-US" sz="900" u="none" cap="none" strike="noStrike">
                          <a:solidFill>
                            <a:schemeClr val="lt1"/>
                          </a:solidFill>
                          <a:latin typeface="Mukta"/>
                          <a:ea typeface="Mukta"/>
                          <a:cs typeface="Mukta"/>
                          <a:sym typeface="Mukta"/>
                        </a:rPr>
                        <a:t> </a:t>
                      </a:r>
                      <a:r>
                        <a:rPr lang="en-US" sz="1800" u="none" cap="none" strike="noStrike">
                          <a:solidFill>
                            <a:schemeClr val="lt1"/>
                          </a:solidFill>
                          <a:latin typeface="Mukta"/>
                          <a:ea typeface="Mukta"/>
                          <a:cs typeface="Mukta"/>
                          <a:sym typeface="Mukta"/>
                        </a:rPr>
                        <a: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delete()</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Array</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O(log 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Linked-list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4294967295" type="body"/>
          </p:nvPr>
        </p:nvSpPr>
        <p:spPr>
          <a:xfrm>
            <a:off x="425975" y="1271875"/>
            <a:ext cx="116334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Midterm Exam Question (Fall 2018)</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76" name="Google Shape;176;p2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pic>
        <p:nvPicPr>
          <p:cNvPr id="177" name="Google Shape;177;p25"/>
          <p:cNvPicPr preferRelativeResize="0"/>
          <p:nvPr/>
        </p:nvPicPr>
        <p:blipFill rotWithShape="1">
          <a:blip r:embed="rId3">
            <a:alphaModFix/>
          </a:blip>
          <a:srcRect b="0" l="0" r="0" t="0"/>
          <a:stretch/>
        </p:blipFill>
        <p:spPr>
          <a:xfrm>
            <a:off x="877900" y="2348833"/>
            <a:ext cx="10729525" cy="40549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0" l="0" r="0" t="0"/>
          <a:stretch/>
        </p:blipFill>
        <p:spPr>
          <a:xfrm>
            <a:off x="877900" y="2348833"/>
            <a:ext cx="10729525" cy="4054991"/>
          </a:xfrm>
          <a:prstGeom prst="rect">
            <a:avLst/>
          </a:prstGeom>
          <a:noFill/>
          <a:ln>
            <a:noFill/>
          </a:ln>
        </p:spPr>
      </p:pic>
      <p:sp>
        <p:nvSpPr>
          <p:cNvPr id="184" name="Google Shape;184;p26"/>
          <p:cNvSpPr txBox="1"/>
          <p:nvPr>
            <p:ph idx="4294967295" type="body"/>
          </p:nvPr>
        </p:nvSpPr>
        <p:spPr>
          <a:xfrm>
            <a:off x="425975" y="1271875"/>
            <a:ext cx="116334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Midterm Exam Question (Fall 2018) </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85" name="Google Shape;185;p2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186" name="Google Shape;186;p26"/>
          <p:cNvSpPr/>
          <p:nvPr/>
        </p:nvSpPr>
        <p:spPr>
          <a:xfrm>
            <a:off x="1129700" y="5484400"/>
            <a:ext cx="414900" cy="414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4294967295" type="body"/>
          </p:nvPr>
        </p:nvSpPr>
        <p:spPr>
          <a:xfrm>
            <a:off x="425975" y="1271875"/>
            <a:ext cx="116046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The binary heap’s data vector is used to represent a binary tree. The relationship between the “nodes” is only that no parent is lower in priority than any of its descendants. There are multiple array representations of the exact same binary heap.</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Courier New"/>
                <a:ea typeface="Courier New"/>
                <a:cs typeface="Courier New"/>
                <a:sym typeface="Courier New"/>
              </a:rPr>
              <a:t>{1,2,3,4,5,6} // a valid min-heap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Courier New"/>
                <a:ea typeface="Courier New"/>
                <a:cs typeface="Courier New"/>
                <a:sym typeface="Courier New"/>
              </a:rPr>
              <a:t>{1,3,2,6,5,4} // an identical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The variations above show that the binary heap </a:t>
            </a:r>
            <a:r>
              <a:rPr b="1" lang="en-US" sz="2400">
                <a:latin typeface="Mukta"/>
                <a:ea typeface="Mukta"/>
                <a:cs typeface="Mukta"/>
                <a:sym typeface="Mukta"/>
              </a:rPr>
              <a:t>is not sorted</a:t>
            </a:r>
            <a:r>
              <a:rPr lang="en-US" sz="2400">
                <a:latin typeface="Mukta"/>
                <a:ea typeface="Mukta"/>
                <a:cs typeface="Mukta"/>
                <a:sym typeface="Mukta"/>
              </a:rPr>
              <a:t>, as the data in the vector does not have to be in a specific order in order for the binary heap to be valid. </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To show that it is not ordered, we have to determine a situation where adding an element changes the relative ordering of elements already in the heap.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93" name="Google Shape;193;p2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4294967295" type="body"/>
          </p:nvPr>
        </p:nvSpPr>
        <p:spPr>
          <a:xfrm>
            <a:off x="425975" y="1271875"/>
            <a:ext cx="63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00" name="Google Shape;200;p2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01" name="Google Shape;201;p28"/>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02" name="Google Shape;202;p28"/>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03" name="Google Shape;203;p28"/>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04" name="Google Shape;204;p28"/>
          <p:cNvCxnSpPr>
            <a:stCxn id="201" idx="3"/>
            <a:endCxn id="202"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05" name="Google Shape;205;p28"/>
          <p:cNvCxnSpPr>
            <a:stCxn id="201" idx="5"/>
            <a:endCxn id="203"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06" name="Google Shape;206;p28"/>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08" name="Google Shape;208;p28"/>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Clr>
                <a:schemeClr val="dk1"/>
              </a:buClr>
              <a:buSzPts val="1100"/>
              <a:buFont typeface="Arial"/>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15" name="Google Shape;215;p2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16" name="Google Shape;216;p29"/>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17" name="Google Shape;217;p29"/>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18" name="Google Shape;218;p29"/>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19" name="Google Shape;219;p29"/>
          <p:cNvCxnSpPr>
            <a:stCxn id="216" idx="3"/>
            <a:endCxn id="217"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20" name="Google Shape;220;p29"/>
          <p:cNvCxnSpPr>
            <a:stCxn id="216" idx="5"/>
            <a:endCxn id="218"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21" name="Google Shape;221;p29"/>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30" name="Google Shape;230;p3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31" name="Google Shape;231;p30"/>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32" name="Google Shape;232;p30"/>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33" name="Google Shape;233;p30"/>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34" name="Google Shape;234;p30"/>
          <p:cNvCxnSpPr>
            <a:stCxn id="231" idx="3"/>
            <a:endCxn id="232"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35" name="Google Shape;235;p30"/>
          <p:cNvCxnSpPr>
            <a:stCxn id="231" idx="5"/>
            <a:endCxn id="233"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36" name="Google Shape;236;p30"/>
          <p:cNvSpPr/>
          <p:nvPr/>
        </p:nvSpPr>
        <p:spPr>
          <a:xfrm>
            <a:off x="7203275" y="53014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cxnSp>
        <p:nvCxnSpPr>
          <p:cNvPr id="237" name="Google Shape;237;p30"/>
          <p:cNvCxnSpPr>
            <a:stCxn id="232"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238" name="Google Shape;238;p30"/>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39" name="Google Shape;239;p30"/>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40" name="Google Shape;240;p30"/>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241" name="Google Shape;241;p30"/>
          <p:cNvSpPr/>
          <p:nvPr/>
        </p:nvSpPr>
        <p:spPr>
          <a:xfrm>
            <a:off x="104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48" name="Google Shape;248;p3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49" name="Google Shape;249;p31"/>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50" name="Google Shape;250;p31"/>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51" name="Google Shape;251;p31"/>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52" name="Google Shape;252;p31"/>
          <p:cNvCxnSpPr>
            <a:stCxn id="249" idx="3"/>
            <a:endCxn id="250"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53" name="Google Shape;253;p31"/>
          <p:cNvCxnSpPr>
            <a:stCxn id="249" idx="5"/>
            <a:endCxn id="251"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54" name="Google Shape;254;p31"/>
          <p:cNvSpPr/>
          <p:nvPr/>
        </p:nvSpPr>
        <p:spPr>
          <a:xfrm>
            <a:off x="7203275" y="53014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cxnSp>
        <p:nvCxnSpPr>
          <p:cNvPr id="255" name="Google Shape;255;p31"/>
          <p:cNvCxnSpPr>
            <a:stCxn id="250"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256" name="Google Shape;256;p31"/>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57" name="Google Shape;257;p31"/>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58" name="Google Shape;258;p31"/>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259" name="Google Shape;259;p31"/>
          <p:cNvSpPr/>
          <p:nvPr/>
        </p:nvSpPr>
        <p:spPr>
          <a:xfrm>
            <a:off x="104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66" name="Google Shape;266;p3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67" name="Google Shape;267;p32"/>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68" name="Google Shape;268;p32"/>
          <p:cNvSpPr/>
          <p:nvPr/>
        </p:nvSpPr>
        <p:spPr>
          <a:xfrm>
            <a:off x="8147800" y="39773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269" name="Google Shape;269;p32"/>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70" name="Google Shape;270;p32"/>
          <p:cNvCxnSpPr>
            <a:stCxn id="267" idx="3"/>
            <a:endCxn id="268"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71" name="Google Shape;271;p32"/>
          <p:cNvCxnSpPr>
            <a:stCxn id="267" idx="5"/>
            <a:endCxn id="269"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72" name="Google Shape;272;p32"/>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273" name="Google Shape;273;p32"/>
          <p:cNvCxnSpPr>
            <a:stCxn id="268"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274" name="Google Shape;274;p32"/>
          <p:cNvSpPr/>
          <p:nvPr/>
        </p:nvSpPr>
        <p:spPr>
          <a:xfrm>
            <a:off x="89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9</a:t>
            </a:r>
            <a:endParaRPr b="0" i="0" sz="3000" u="none" cap="none" strike="noStrike">
              <a:solidFill>
                <a:schemeClr val="dk1"/>
              </a:solidFill>
              <a:latin typeface="Mukta"/>
              <a:ea typeface="Mukta"/>
              <a:cs typeface="Mukta"/>
              <a:sym typeface="Mukta"/>
            </a:endParaRPr>
          </a:p>
        </p:txBody>
      </p:sp>
      <p:sp>
        <p:nvSpPr>
          <p:cNvPr id="275" name="Google Shape;275;p32"/>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76" name="Google Shape;276;p32"/>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277" name="Google Shape;277;p32"/>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84" name="Google Shape;284;p3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85" name="Google Shape;285;p33"/>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286" name="Google Shape;286;p33"/>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87" name="Google Shape;287;p33"/>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88" name="Google Shape;288;p33"/>
          <p:cNvCxnSpPr>
            <a:stCxn id="285" idx="3"/>
            <a:endCxn id="286"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89" name="Google Shape;289;p33"/>
          <p:cNvCxnSpPr>
            <a:stCxn id="285" idx="5"/>
            <a:endCxn id="287"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90" name="Google Shape;290;p33"/>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291" name="Google Shape;291;p33"/>
          <p:cNvCxnSpPr>
            <a:stCxn id="286"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292" name="Google Shape;292;p33"/>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293" name="Google Shape;293;p33"/>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idx="4294967295" type="body"/>
          </p:nvPr>
        </p:nvSpPr>
        <p:spPr>
          <a:xfrm>
            <a:off x="425975" y="1271875"/>
            <a:ext cx="11590200" cy="54129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Mukta"/>
              <a:buChar char="•"/>
            </a:pPr>
            <a:r>
              <a:rPr b="1" lang="en-US">
                <a:latin typeface="Mukta"/>
                <a:ea typeface="Mukta"/>
                <a:cs typeface="Mukta"/>
                <a:sym typeface="Mukta"/>
              </a:rPr>
              <a:t>Project 2 is due on February 22nd at 11:59 PM</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4 autograder and quiz are due on February 19th at 11:59 PM</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5 handwritten is due IN LAB by February 19th. </a:t>
            </a:r>
            <a:r>
              <a:rPr lang="en-US">
                <a:solidFill>
                  <a:srgbClr val="FF0000"/>
                </a:solidFill>
                <a:latin typeface="Mukta"/>
                <a:ea typeface="Mukta"/>
                <a:cs typeface="Mukta"/>
                <a:sym typeface="Mukta"/>
              </a:rPr>
              <a:t>DO NOT CALL SORT()!!!</a:t>
            </a:r>
            <a:endParaRPr>
              <a:solidFill>
                <a:srgbClr val="FF0000"/>
              </a:solidFill>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5 quiz is due on February 26th at 11:59 PM</a:t>
            </a:r>
            <a:endParaRPr>
              <a:latin typeface="Mukta"/>
              <a:ea typeface="Mukta"/>
              <a:cs typeface="Mukta"/>
              <a:sym typeface="Mukta"/>
            </a:endParaRPr>
          </a:p>
          <a:p>
            <a:pPr indent="-406400" lvl="1" marL="914400" rtl="0" algn="l">
              <a:spcBef>
                <a:spcPts val="0"/>
              </a:spcBef>
              <a:spcAft>
                <a:spcPts val="0"/>
              </a:spcAft>
              <a:buSzPts val="2800"/>
              <a:buFont typeface="Mukta"/>
              <a:buChar char="•"/>
            </a:pPr>
            <a:r>
              <a:rPr lang="en-US" sz="2800">
                <a:latin typeface="Mukta"/>
                <a:ea typeface="Mukta"/>
                <a:cs typeface="Mukta"/>
                <a:sym typeface="Mukta"/>
              </a:rPr>
              <a:t>No autograder portion (quiz is worth 15 points)</a:t>
            </a:r>
            <a:endParaRPr sz="2800">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b="1" lang="en-US">
                <a:solidFill>
                  <a:srgbClr val="0000FF"/>
                </a:solidFill>
                <a:latin typeface="Mukta"/>
                <a:ea typeface="Mukta"/>
                <a:cs typeface="Mukta"/>
                <a:sym typeface="Mukta"/>
              </a:rPr>
              <a:t>Midterm</a:t>
            </a:r>
            <a:r>
              <a:rPr lang="en-US">
                <a:solidFill>
                  <a:srgbClr val="0000FF"/>
                </a:solidFill>
                <a:latin typeface="Mukta"/>
                <a:ea typeface="Mukta"/>
                <a:cs typeface="Mukta"/>
                <a:sym typeface="Mukta"/>
              </a:rPr>
              <a:t>:</a:t>
            </a:r>
            <a:r>
              <a:rPr lang="en-US">
                <a:latin typeface="Mukta"/>
                <a:ea typeface="Mukta"/>
                <a:cs typeface="Mukta"/>
                <a:sym typeface="Mukta"/>
              </a:rPr>
              <a:t> </a:t>
            </a:r>
            <a:r>
              <a:rPr b="1" lang="en-US">
                <a:solidFill>
                  <a:srgbClr val="0000FF"/>
                </a:solidFill>
                <a:latin typeface="Mukta"/>
                <a:ea typeface="Mukta"/>
                <a:cs typeface="Mukta"/>
                <a:sym typeface="Mukta"/>
              </a:rPr>
              <a:t>Tuesday, March 5th from 7:00 PM to 9:00 PM</a:t>
            </a:r>
            <a:endParaRPr>
              <a:latin typeface="Mukta"/>
              <a:ea typeface="Mukta"/>
              <a:cs typeface="Mukta"/>
              <a:sym typeface="Mukta"/>
            </a:endParaRPr>
          </a:p>
          <a:p>
            <a:pPr indent="-406400" lvl="1" marL="914400" rtl="0" algn="l">
              <a:spcBef>
                <a:spcPts val="0"/>
              </a:spcBef>
              <a:spcAft>
                <a:spcPts val="0"/>
              </a:spcAft>
              <a:buSzPts val="2800"/>
              <a:buFont typeface="Mukta"/>
              <a:buChar char="•"/>
            </a:pPr>
            <a:r>
              <a:rPr lang="en-US" sz="2800">
                <a:latin typeface="Mukta"/>
                <a:ea typeface="Mukta"/>
                <a:cs typeface="Mukta"/>
                <a:sym typeface="Mukta"/>
              </a:rPr>
              <a:t>If you need an alternate time, or SSD accommodations, you must complete the alternate exam request form as soon as possible!</a:t>
            </a:r>
            <a:endParaRPr sz="2800">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b="1" lang="en-US">
                <a:latin typeface="Mukta"/>
                <a:ea typeface="Mukta"/>
                <a:cs typeface="Mukta"/>
                <a:sym typeface="Mukta"/>
              </a:rPr>
              <a:t>No labs until March 12th! </a:t>
            </a:r>
            <a:endParaRPr b="1">
              <a:latin typeface="Mukta"/>
              <a:ea typeface="Mukta"/>
              <a:cs typeface="Mukta"/>
              <a:sym typeface="Mukta"/>
            </a:endParaRPr>
          </a:p>
          <a:p>
            <a:pPr indent="0" lvl="0" marL="457200" marR="0" rtl="0" algn="l">
              <a:lnSpc>
                <a:spcPct val="90000"/>
              </a:lnSpc>
              <a:spcBef>
                <a:spcPts val="0"/>
              </a:spcBef>
              <a:spcAft>
                <a:spcPts val="0"/>
              </a:spcAft>
              <a:buNone/>
            </a:pPr>
            <a:r>
              <a:t/>
            </a:r>
            <a:endParaRPr b="1">
              <a:latin typeface="Mukta"/>
              <a:ea typeface="Mukta"/>
              <a:cs typeface="Mukta"/>
              <a:sym typeface="Mukta"/>
            </a:endParaRPr>
          </a:p>
        </p:txBody>
      </p:sp>
      <p:sp>
        <p:nvSpPr>
          <p:cNvPr id="112" name="Google Shape;112;p16"/>
          <p:cNvSpPr txBox="1"/>
          <p:nvPr/>
        </p:nvSpPr>
        <p:spPr>
          <a:xfrm>
            <a:off x="383375" y="224350"/>
            <a:ext cx="57930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Announcements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New array representation:</a:t>
            </a:r>
            <a:r>
              <a:rPr lang="en-US" sz="2400">
                <a:latin typeface="Arial"/>
                <a:ea typeface="Arial"/>
                <a:cs typeface="Arial"/>
                <a:sym typeface="Arial"/>
              </a:rPr>
              <a:t> </a:t>
            </a:r>
            <a:r>
              <a:rPr lang="en-US" sz="2400">
                <a:latin typeface="Courier New"/>
                <a:ea typeface="Courier New"/>
                <a:cs typeface="Courier New"/>
                <a:sym typeface="Courier New"/>
              </a:rPr>
              <a:t>{9,8,4,2}</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02" name="Google Shape;302;p3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03" name="Google Shape;303;p34"/>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04" name="Google Shape;304;p34"/>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05" name="Google Shape;305;p34"/>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06" name="Google Shape;306;p34"/>
          <p:cNvCxnSpPr>
            <a:stCxn id="303" idx="3"/>
            <a:endCxn id="304"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07" name="Google Shape;307;p34"/>
          <p:cNvCxnSpPr>
            <a:stCxn id="303" idx="5"/>
            <a:endCxn id="305"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08" name="Google Shape;308;p34"/>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09" name="Google Shape;309;p34"/>
          <p:cNvCxnSpPr>
            <a:stCxn id="304"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10" name="Google Shape;310;p34"/>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311" name="Google Shape;311;p34"/>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312" name="Google Shape;312;p34"/>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13" name="Google Shape;313;p34"/>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idx="4294967295" type="body"/>
          </p:nvPr>
        </p:nvSpPr>
        <p:spPr>
          <a:xfrm>
            <a:off x="425975" y="1271875"/>
            <a:ext cx="62475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a:t>
            </a:r>
            <a:r>
              <a:rPr b="1" lang="en-US" sz="2400">
                <a:solidFill>
                  <a:srgbClr val="FF0000"/>
                </a:solidFill>
                <a:latin typeface="Courier New"/>
                <a:ea typeface="Courier New"/>
                <a:cs typeface="Courier New"/>
                <a:sym typeface="Courier New"/>
              </a:rPr>
              <a:t>2</a:t>
            </a:r>
            <a:r>
              <a:rPr lang="en-US" sz="2400">
                <a:latin typeface="Courier New"/>
                <a:ea typeface="Courier New"/>
                <a:cs typeface="Courier New"/>
                <a:sym typeface="Courier New"/>
              </a:rPr>
              <a:t>,</a:t>
            </a:r>
            <a:r>
              <a:rPr b="1" lang="en-US" sz="2400">
                <a:solidFill>
                  <a:srgbClr val="FF0000"/>
                </a:solidFill>
                <a:latin typeface="Courier New"/>
                <a:ea typeface="Courier New"/>
                <a:cs typeface="Courier New"/>
                <a:sym typeface="Courier New"/>
              </a:rPr>
              <a:t>4</a:t>
            </a:r>
            <a:r>
              <a:rPr lang="en-US" sz="2400">
                <a:latin typeface="Courier New"/>
                <a:ea typeface="Courier New"/>
                <a:cs typeface="Courier New"/>
                <a:sym typeface="Courier New"/>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New array representation:</a:t>
            </a:r>
            <a:r>
              <a:rPr lang="en-US" sz="2400">
                <a:latin typeface="Arial"/>
                <a:ea typeface="Arial"/>
                <a:cs typeface="Arial"/>
                <a:sym typeface="Arial"/>
              </a:rPr>
              <a:t> </a:t>
            </a:r>
            <a:r>
              <a:rPr lang="en-US" sz="2400">
                <a:latin typeface="Courier New"/>
                <a:ea typeface="Courier New"/>
                <a:cs typeface="Courier New"/>
                <a:sym typeface="Courier New"/>
              </a:rPr>
              <a:t>{9,8,</a:t>
            </a:r>
            <a:r>
              <a:rPr b="1" lang="en-US" sz="2400">
                <a:solidFill>
                  <a:srgbClr val="FF0000"/>
                </a:solidFill>
                <a:latin typeface="Courier New"/>
                <a:ea typeface="Courier New"/>
                <a:cs typeface="Courier New"/>
                <a:sym typeface="Courier New"/>
              </a:rPr>
              <a:t>4</a:t>
            </a:r>
            <a:r>
              <a:rPr lang="en-US" sz="2400">
                <a:latin typeface="Courier New"/>
                <a:ea typeface="Courier New"/>
                <a:cs typeface="Courier New"/>
                <a:sym typeface="Courier New"/>
              </a:rPr>
              <a:t>,</a:t>
            </a:r>
            <a:r>
              <a:rPr b="1" lang="en-US" sz="2400">
                <a:solidFill>
                  <a:srgbClr val="FF0000"/>
                </a:solidFill>
                <a:latin typeface="Courier New"/>
                <a:ea typeface="Courier New"/>
                <a:cs typeface="Courier New"/>
                <a:sym typeface="Courier New"/>
              </a:rPr>
              <a:t>2</a:t>
            </a:r>
            <a:r>
              <a:rPr lang="en-US"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Notice how adding </a:t>
            </a:r>
            <a:r>
              <a:rPr lang="en-US" sz="2400">
                <a:latin typeface="Courier New"/>
                <a:ea typeface="Courier New"/>
                <a:cs typeface="Courier New"/>
                <a:sym typeface="Courier New"/>
              </a:rPr>
              <a:t>9</a:t>
            </a:r>
            <a:r>
              <a:rPr lang="en-US" sz="2400">
                <a:latin typeface="Mukta"/>
                <a:ea typeface="Mukta"/>
                <a:cs typeface="Mukta"/>
                <a:sym typeface="Mukta"/>
              </a:rPr>
              <a:t> to this binary heap changed the relative ordering of the other elements! Before the insertion, </a:t>
            </a:r>
            <a:r>
              <a:rPr lang="en-US" sz="2400">
                <a:latin typeface="Courier New"/>
                <a:ea typeface="Courier New"/>
                <a:cs typeface="Courier New"/>
                <a:sym typeface="Courier New"/>
              </a:rPr>
              <a:t>2</a:t>
            </a:r>
            <a:r>
              <a:rPr lang="en-US" sz="2400">
                <a:latin typeface="Mukta"/>
                <a:ea typeface="Mukta"/>
                <a:cs typeface="Mukta"/>
                <a:sym typeface="Mukta"/>
              </a:rPr>
              <a:t> was </a:t>
            </a:r>
            <a:r>
              <a:rPr lang="en-US" sz="2400" u="sng">
                <a:latin typeface="Mukta"/>
                <a:ea typeface="Mukta"/>
                <a:cs typeface="Mukta"/>
                <a:sym typeface="Mukta"/>
              </a:rPr>
              <a:t>before</a:t>
            </a:r>
            <a:r>
              <a:rPr lang="en-US" sz="2400">
                <a:latin typeface="Mukta"/>
                <a:ea typeface="Mukta"/>
                <a:cs typeface="Mukta"/>
                <a:sym typeface="Mukta"/>
              </a:rPr>
              <a:t> </a:t>
            </a:r>
            <a:r>
              <a:rPr lang="en-US" sz="2400">
                <a:latin typeface="Courier New"/>
                <a:ea typeface="Courier New"/>
                <a:cs typeface="Courier New"/>
                <a:sym typeface="Courier New"/>
              </a:rPr>
              <a:t>4</a:t>
            </a:r>
            <a:r>
              <a:rPr lang="en-US" sz="2400">
                <a:latin typeface="Mukta"/>
                <a:ea typeface="Mukta"/>
                <a:cs typeface="Mukta"/>
                <a:sym typeface="Mukta"/>
              </a:rPr>
              <a:t> in the array. However, after</a:t>
            </a:r>
            <a:r>
              <a:rPr lang="en-US" sz="1800">
                <a:latin typeface="Mukta"/>
                <a:ea typeface="Mukta"/>
                <a:cs typeface="Mukta"/>
                <a:sym typeface="Mukta"/>
              </a:rPr>
              <a:t> </a:t>
            </a:r>
            <a:r>
              <a:rPr lang="en-US" sz="2400">
                <a:latin typeface="Courier New"/>
                <a:ea typeface="Courier New"/>
                <a:cs typeface="Courier New"/>
                <a:sym typeface="Courier New"/>
              </a:rPr>
              <a:t>9</a:t>
            </a:r>
            <a:r>
              <a:rPr lang="en-US" sz="2400">
                <a:latin typeface="Mukta"/>
                <a:ea typeface="Mukta"/>
                <a:cs typeface="Mukta"/>
                <a:sym typeface="Mukta"/>
              </a:rPr>
              <a:t> was added, </a:t>
            </a:r>
            <a:r>
              <a:rPr lang="en-US" sz="2400">
                <a:latin typeface="Courier New"/>
                <a:ea typeface="Courier New"/>
                <a:cs typeface="Courier New"/>
                <a:sym typeface="Courier New"/>
              </a:rPr>
              <a:t>2</a:t>
            </a:r>
            <a:r>
              <a:rPr lang="en-US" sz="2400">
                <a:latin typeface="Mukta"/>
                <a:ea typeface="Mukta"/>
                <a:cs typeface="Mukta"/>
                <a:sym typeface="Mukta"/>
              </a:rPr>
              <a:t> is now </a:t>
            </a:r>
            <a:r>
              <a:rPr lang="en-US" sz="2400" u="sng">
                <a:latin typeface="Mukta"/>
                <a:ea typeface="Mukta"/>
                <a:cs typeface="Mukta"/>
                <a:sym typeface="Mukta"/>
              </a:rPr>
              <a:t>after</a:t>
            </a:r>
            <a:r>
              <a:rPr lang="en-US" sz="2400">
                <a:latin typeface="Mukta"/>
                <a:ea typeface="Mukta"/>
                <a:cs typeface="Mukta"/>
                <a:sym typeface="Mukta"/>
              </a:rPr>
              <a:t> </a:t>
            </a:r>
            <a:r>
              <a:rPr lang="en-US" sz="2400">
                <a:latin typeface="Courier New"/>
                <a:ea typeface="Courier New"/>
                <a:cs typeface="Courier New"/>
                <a:sym typeface="Courier New"/>
              </a:rPr>
              <a:t>4</a:t>
            </a:r>
            <a:r>
              <a:rPr lang="en-US" sz="2400">
                <a:latin typeface="Mukta"/>
                <a:ea typeface="Mukta"/>
                <a:cs typeface="Mukta"/>
                <a:sym typeface="Mukta"/>
              </a:rPr>
              <a:t> in the array! This shows that the binary heap </a:t>
            </a:r>
            <a:r>
              <a:rPr b="1" lang="en-US" sz="2400">
                <a:latin typeface="Mukta"/>
                <a:ea typeface="Mukta"/>
                <a:cs typeface="Mukta"/>
                <a:sym typeface="Mukta"/>
              </a:rPr>
              <a:t>is not ordered</a:t>
            </a:r>
            <a:r>
              <a:rPr lang="en-US" sz="2400">
                <a:latin typeface="Mukta"/>
                <a:ea typeface="Mukta"/>
                <a:cs typeface="Mukta"/>
                <a:sym typeface="Mukta"/>
              </a:rPr>
              <a: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20" name="Google Shape;320;p3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21" name="Google Shape;321;p35"/>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22" name="Google Shape;322;p35"/>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23" name="Google Shape;323;p35"/>
          <p:cNvSpPr/>
          <p:nvPr/>
        </p:nvSpPr>
        <p:spPr>
          <a:xfrm>
            <a:off x="9551650" y="3977375"/>
            <a:ext cx="1037100" cy="998100"/>
          </a:xfrm>
          <a:prstGeom prst="ellipse">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24" name="Google Shape;324;p35"/>
          <p:cNvCxnSpPr>
            <a:stCxn id="321" idx="3"/>
            <a:endCxn id="322"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25" name="Google Shape;325;p35"/>
          <p:cNvCxnSpPr>
            <a:stCxn id="321" idx="5"/>
            <a:endCxn id="323"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26" name="Google Shape;326;p35"/>
          <p:cNvSpPr/>
          <p:nvPr/>
        </p:nvSpPr>
        <p:spPr>
          <a:xfrm>
            <a:off x="7203275" y="5301475"/>
            <a:ext cx="1037100" cy="998100"/>
          </a:xfrm>
          <a:prstGeom prst="ellipse">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27" name="Google Shape;327;p35"/>
          <p:cNvCxnSpPr>
            <a:stCxn id="322"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28" name="Google Shape;328;p35"/>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329" name="Google Shape;329;p35"/>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330" name="Google Shape;330;p35"/>
          <p:cNvSpPr/>
          <p:nvPr/>
        </p:nvSpPr>
        <p:spPr>
          <a:xfrm>
            <a:off x="9743275" y="1488275"/>
            <a:ext cx="750000" cy="7500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31" name="Google Shape;331;p35"/>
          <p:cNvSpPr/>
          <p:nvPr/>
        </p:nvSpPr>
        <p:spPr>
          <a:xfrm>
            <a:off x="10493275" y="1488275"/>
            <a:ext cx="750000" cy="7500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idx="4294967295" type="body"/>
          </p:nvPr>
        </p:nvSpPr>
        <p:spPr>
          <a:xfrm>
            <a:off x="425975" y="1271875"/>
            <a:ext cx="10831200" cy="5412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Understand the differences between different types of iterators</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Further reading here: https://ajzhou.gitlab.io/eecs281/notes/chapter11/</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t/>
            </a:r>
            <a:endParaRPr sz="2400">
              <a:latin typeface="Mukta"/>
              <a:ea typeface="Mukta"/>
              <a:cs typeface="Mukta"/>
              <a:sym typeface="Mukta"/>
            </a:endParaRPr>
          </a:p>
          <a:p>
            <a:pPr indent="0" lvl="0" marL="0" rtl="0" algn="l">
              <a:lnSpc>
                <a:spcPct val="100000"/>
              </a:lnSpc>
              <a:spcBef>
                <a:spcPts val="0"/>
              </a:spcBef>
              <a:spcAft>
                <a:spcPts val="0"/>
              </a:spcAft>
              <a:buSzPts val="2800"/>
              <a:buNone/>
            </a:pPr>
            <a:r>
              <a:t/>
            </a:r>
            <a:endParaRPr sz="2400">
              <a:latin typeface="Mukta"/>
              <a:ea typeface="Mukta"/>
              <a:cs typeface="Mukta"/>
              <a:sym typeface="Mukta"/>
            </a:endParaRPr>
          </a:p>
        </p:txBody>
      </p:sp>
      <p:sp>
        <p:nvSpPr>
          <p:cNvPr id="338" name="Google Shape;338;p3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Iterators</a:t>
            </a:r>
            <a:endParaRPr b="1" i="0" sz="4000" u="none" cap="none" strike="noStrike">
              <a:solidFill>
                <a:srgbClr val="000000"/>
              </a:solidFill>
              <a:latin typeface="Mukta"/>
              <a:ea typeface="Mukta"/>
              <a:cs typeface="Mukta"/>
              <a:sym typeface="Mukta"/>
            </a:endParaRPr>
          </a:p>
        </p:txBody>
      </p:sp>
      <p:pic>
        <p:nvPicPr>
          <p:cNvPr id="339" name="Google Shape;339;p36"/>
          <p:cNvPicPr preferRelativeResize="0"/>
          <p:nvPr/>
        </p:nvPicPr>
        <p:blipFill rotWithShape="1">
          <a:blip r:embed="rId3">
            <a:alphaModFix/>
          </a:blip>
          <a:srcRect b="0" l="0" r="0" t="0"/>
          <a:stretch/>
        </p:blipFill>
        <p:spPr>
          <a:xfrm>
            <a:off x="296950" y="4040500"/>
            <a:ext cx="11181327" cy="2724350"/>
          </a:xfrm>
          <a:prstGeom prst="rect">
            <a:avLst/>
          </a:prstGeom>
          <a:noFill/>
          <a:ln>
            <a:noFill/>
          </a:ln>
        </p:spPr>
      </p:pic>
      <p:pic>
        <p:nvPicPr>
          <p:cNvPr id="340" name="Google Shape;340;p36"/>
          <p:cNvPicPr preferRelativeResize="0"/>
          <p:nvPr/>
        </p:nvPicPr>
        <p:blipFill rotWithShape="1">
          <a:blip r:embed="rId4">
            <a:alphaModFix/>
          </a:blip>
          <a:srcRect b="0" l="0" r="0" t="0"/>
          <a:stretch/>
        </p:blipFill>
        <p:spPr>
          <a:xfrm>
            <a:off x="166500" y="2051350"/>
            <a:ext cx="12025498" cy="18965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345" name="Shape 345"/>
        <p:cNvGrpSpPr/>
        <p:nvPr/>
      </p:nvGrpSpPr>
      <p:grpSpPr>
        <a:xfrm>
          <a:off x="0" y="0"/>
          <a:ext cx="0" cy="0"/>
          <a:chOff x="0" y="0"/>
          <a:chExt cx="0" cy="0"/>
        </a:xfrm>
      </p:grpSpPr>
      <p:sp>
        <p:nvSpPr>
          <p:cNvPr id="346" name="Google Shape;346;p3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Sorting Algorithms</a:t>
            </a:r>
            <a:endParaRPr sz="6000">
              <a:solidFill>
                <a:srgbClr val="FFFFFF"/>
              </a:solidFill>
              <a:latin typeface="Mukta"/>
              <a:ea typeface="Mukta"/>
              <a:cs typeface="Mukta"/>
              <a:sym typeface="Muk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to consider?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time complexity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space complexity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recursion</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is it tail recursive?</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if not, what is the stack depth?</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stability</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does it preserve the original order of elements that are equal?</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adaptability</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does it perform optimizations based on the order the elements are already in?</a:t>
            </a:r>
            <a:endParaRPr>
              <a:latin typeface="Mukta"/>
              <a:ea typeface="Mukta"/>
              <a:cs typeface="Mukta"/>
              <a:sym typeface="Mukta"/>
            </a:endParaRPr>
          </a:p>
        </p:txBody>
      </p:sp>
      <p:sp>
        <p:nvSpPr>
          <p:cNvPr id="353" name="Google Shape;353;p3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Sorting Algorithms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Elementary sorts: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bubble 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selection 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insertion sort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More advanced sorts: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mergesort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quicksort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heapsort</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counting sort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The following website is a great resource for visualizing these sorts!</a:t>
            </a:r>
            <a:endParaRPr>
              <a:latin typeface="Mukta"/>
              <a:ea typeface="Mukta"/>
              <a:cs typeface="Mukta"/>
              <a:sym typeface="Mukta"/>
            </a:endParaRPr>
          </a:p>
          <a:p>
            <a:pPr indent="0" lvl="0" marL="457200" marR="0" rtl="0" algn="l">
              <a:lnSpc>
                <a:spcPct val="115000"/>
              </a:lnSpc>
              <a:spcBef>
                <a:spcPts val="0"/>
              </a:spcBef>
              <a:spcAft>
                <a:spcPts val="0"/>
              </a:spcAft>
              <a:buSzPts val="2800"/>
              <a:buNone/>
            </a:pPr>
            <a:r>
              <a:rPr lang="en-US">
                <a:latin typeface="Mukta"/>
                <a:ea typeface="Mukta"/>
                <a:cs typeface="Mukta"/>
                <a:sym typeface="Mukta"/>
              </a:rPr>
              <a:t>	</a:t>
            </a:r>
            <a:r>
              <a:rPr lang="en-US" u="sng">
                <a:solidFill>
                  <a:schemeClr val="hlink"/>
                </a:solidFill>
                <a:latin typeface="Mukta"/>
                <a:ea typeface="Mukta"/>
                <a:cs typeface="Mukta"/>
                <a:sym typeface="Mukta"/>
                <a:hlinkClick r:id="rId3"/>
              </a:rPr>
              <a:t>https://visualgo.net/en</a:t>
            </a:r>
            <a:r>
              <a:rPr lang="en-US">
                <a:latin typeface="Mukta"/>
                <a:ea typeface="Mukta"/>
                <a:cs typeface="Mukta"/>
                <a:sym typeface="Mukta"/>
              </a:rPr>
              <a:t> </a:t>
            </a:r>
            <a:endParaRPr>
              <a:latin typeface="Mukta"/>
              <a:ea typeface="Mukta"/>
              <a:cs typeface="Mukta"/>
              <a:sym typeface="Mukta"/>
            </a:endParaRPr>
          </a:p>
        </p:txBody>
      </p:sp>
      <p:sp>
        <p:nvSpPr>
          <p:cNvPr id="360" name="Google Shape;360;p3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Overview of Sorts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365" name="Shape 365"/>
        <p:cNvGrpSpPr/>
        <p:nvPr/>
      </p:nvGrpSpPr>
      <p:grpSpPr>
        <a:xfrm>
          <a:off x="0" y="0"/>
          <a:ext cx="0" cy="0"/>
          <a:chOff x="0" y="0"/>
          <a:chExt cx="0" cy="0"/>
        </a:xfrm>
      </p:grpSpPr>
      <p:sp>
        <p:nvSpPr>
          <p:cNvPr id="366" name="Google Shape;366;p40"/>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Bubble Sort</a:t>
            </a:r>
            <a:endParaRPr sz="6000">
              <a:solidFill>
                <a:srgbClr val="FFFFFF"/>
              </a:solidFill>
              <a:latin typeface="Mukta"/>
              <a:ea typeface="Mukta"/>
              <a:cs typeface="Mukta"/>
              <a:sym typeface="Muk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If you’re ever asked a sorting question during an interview...</a:t>
            </a:r>
            <a:endParaRPr>
              <a:latin typeface="Mukta"/>
              <a:ea typeface="Mukta"/>
              <a:cs typeface="Mukta"/>
              <a:sym typeface="Mukta"/>
            </a:endParaRPr>
          </a:p>
        </p:txBody>
      </p:sp>
      <p:sp>
        <p:nvSpPr>
          <p:cNvPr id="373" name="Google Shape;373;p4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374" name="Google Shape;374;p41" title="lab05 bubblesort">
            <a:hlinkClick r:id="rId3"/>
          </p:cNvPr>
          <p:cNvPicPr preferRelativeResize="0"/>
          <p:nvPr/>
        </p:nvPicPr>
        <p:blipFill rotWithShape="1">
          <a:blip r:embed="rId4">
            <a:alphaModFix/>
          </a:blip>
          <a:srcRect b="0" l="0" r="0" t="0"/>
          <a:stretch/>
        </p:blipFill>
        <p:spPr>
          <a:xfrm>
            <a:off x="3148000" y="2038475"/>
            <a:ext cx="6195050" cy="46462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idx="4294967295" type="body"/>
          </p:nvPr>
        </p:nvSpPr>
        <p:spPr>
          <a:xfrm>
            <a:off x="425975" y="1271875"/>
            <a:ext cx="109953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bubble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Not used in practice because it is inefficient for large datasets.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Repeatedly step through list to be sorted, comparing each pair of adjacent items and swapping if they are in the wrong order. Each time pass through a smaller section of the list until no more swaps are needed.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Stable because swaps only happen for elements with different values.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Adaptive bubble sort accomplishes best-case Ω(n) runtime: keep a boolean “swap” flag to indicate if any swaps were made during each pass of the array - if not, then the array is already sorted!</a:t>
            </a:r>
            <a:endParaRPr>
              <a:latin typeface="Mukta"/>
              <a:ea typeface="Mukta"/>
              <a:cs typeface="Mukta"/>
              <a:sym typeface="Mukta"/>
            </a:endParaRPr>
          </a:p>
        </p:txBody>
      </p:sp>
      <p:sp>
        <p:nvSpPr>
          <p:cNvPr id="381" name="Google Shape;381;p4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graphicFrame>
        <p:nvGraphicFramePr>
          <p:cNvPr id="382" name="Google Shape;382;p42"/>
          <p:cNvGraphicFramePr/>
          <p:nvPr/>
        </p:nvGraphicFramePr>
        <p:xfrm>
          <a:off x="952500" y="1984950"/>
          <a:ext cx="3000000" cy="3000000"/>
        </p:xfrm>
        <a:graphic>
          <a:graphicData uri="http://schemas.openxmlformats.org/drawingml/2006/table">
            <a:tbl>
              <a:tblPr>
                <a:noFill/>
                <a:tableStyleId>{9E35EC5A-83DA-43DF-81EB-389D9783A163}</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389" name="Google Shape;389;p4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390" name="Google Shape;390;p43"/>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391" name="Google Shape;391;p43"/>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392" name="Google Shape;392;p43"/>
          <p:cNvPicPr preferRelativeResize="0"/>
          <p:nvPr/>
        </p:nvPicPr>
        <p:blipFill rotWithShape="1">
          <a:blip r:embed="rId5">
            <a:alphaModFix/>
          </a:blip>
          <a:srcRect b="0" l="0" r="0" t="0"/>
          <a:stretch/>
        </p:blipFill>
        <p:spPr>
          <a:xfrm>
            <a:off x="1871637" y="2245760"/>
            <a:ext cx="1241657" cy="1258551"/>
          </a:xfrm>
          <a:prstGeom prst="rect">
            <a:avLst/>
          </a:prstGeom>
          <a:noFill/>
          <a:ln>
            <a:noFill/>
          </a:ln>
        </p:spPr>
      </p:pic>
      <p:pic>
        <p:nvPicPr>
          <p:cNvPr id="393" name="Google Shape;393;p43"/>
          <p:cNvPicPr preferRelativeResize="0"/>
          <p:nvPr/>
        </p:nvPicPr>
        <p:blipFill rotWithShape="1">
          <a:blip r:embed="rId6">
            <a:alphaModFix/>
          </a:blip>
          <a:srcRect b="0" l="0" r="0" t="0"/>
          <a:stretch/>
        </p:blipFill>
        <p:spPr>
          <a:xfrm>
            <a:off x="6195886" y="2245749"/>
            <a:ext cx="1241657" cy="1258551"/>
          </a:xfrm>
          <a:prstGeom prst="rect">
            <a:avLst/>
          </a:prstGeom>
          <a:noFill/>
          <a:ln>
            <a:noFill/>
          </a:ln>
        </p:spPr>
      </p:pic>
      <p:pic>
        <p:nvPicPr>
          <p:cNvPr id="394" name="Google Shape;394;p43"/>
          <p:cNvPicPr preferRelativeResize="0"/>
          <p:nvPr/>
        </p:nvPicPr>
        <p:blipFill rotWithShape="1">
          <a:blip r:embed="rId7">
            <a:alphaModFix/>
          </a:blip>
          <a:srcRect b="0" l="0" r="0" t="0"/>
          <a:stretch/>
        </p:blipFill>
        <p:spPr>
          <a:xfrm>
            <a:off x="3313057" y="2245736"/>
            <a:ext cx="1241657" cy="1258551"/>
          </a:xfrm>
          <a:prstGeom prst="rect">
            <a:avLst/>
          </a:prstGeom>
          <a:noFill/>
          <a:ln>
            <a:noFill/>
          </a:ln>
        </p:spPr>
      </p:pic>
      <p:pic>
        <p:nvPicPr>
          <p:cNvPr id="395" name="Google Shape;395;p43"/>
          <p:cNvPicPr preferRelativeResize="0"/>
          <p:nvPr/>
        </p:nvPicPr>
        <p:blipFill rotWithShape="1">
          <a:blip r:embed="rId8">
            <a:alphaModFix/>
          </a:blip>
          <a:srcRect b="0" l="0" r="0" t="0"/>
          <a:stretch/>
        </p:blipFill>
        <p:spPr>
          <a:xfrm>
            <a:off x="430200" y="2245760"/>
            <a:ext cx="1241657" cy="1258551"/>
          </a:xfrm>
          <a:prstGeom prst="rect">
            <a:avLst/>
          </a:prstGeom>
          <a:noFill/>
          <a:ln>
            <a:noFill/>
          </a:ln>
        </p:spPr>
      </p:pic>
      <p:pic>
        <p:nvPicPr>
          <p:cNvPr id="396" name="Google Shape;396;p43"/>
          <p:cNvPicPr preferRelativeResize="0"/>
          <p:nvPr/>
        </p:nvPicPr>
        <p:blipFill rotWithShape="1">
          <a:blip r:embed="rId9">
            <a:alphaModFix/>
          </a:blip>
          <a:srcRect b="0" l="0" r="0" t="0"/>
          <a:stretch/>
        </p:blipFill>
        <p:spPr>
          <a:xfrm>
            <a:off x="10520156" y="2245737"/>
            <a:ext cx="1241644" cy="1258537"/>
          </a:xfrm>
          <a:prstGeom prst="rect">
            <a:avLst/>
          </a:prstGeom>
          <a:noFill/>
          <a:ln>
            <a:noFill/>
          </a:ln>
        </p:spPr>
      </p:pic>
      <p:pic>
        <p:nvPicPr>
          <p:cNvPr id="397" name="Google Shape;397;p43"/>
          <p:cNvPicPr preferRelativeResize="0"/>
          <p:nvPr/>
        </p:nvPicPr>
        <p:blipFill rotWithShape="1">
          <a:blip r:embed="rId10">
            <a:alphaModFix/>
          </a:blip>
          <a:srcRect b="0" l="0" r="0" t="0"/>
          <a:stretch/>
        </p:blipFill>
        <p:spPr>
          <a:xfrm>
            <a:off x="7637286" y="2245725"/>
            <a:ext cx="1241668" cy="1258561"/>
          </a:xfrm>
          <a:prstGeom prst="rect">
            <a:avLst/>
          </a:prstGeom>
          <a:noFill/>
          <a:ln>
            <a:noFill/>
          </a:ln>
        </p:spPr>
      </p:pic>
      <p:sp>
        <p:nvSpPr>
          <p:cNvPr id="398" name="Google Shape;398;p43"/>
          <p:cNvSpPr txBox="1"/>
          <p:nvPr/>
        </p:nvSpPr>
        <p:spPr>
          <a:xfrm>
            <a:off x="1983975" y="4577550"/>
            <a:ext cx="9110700" cy="16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See full lab 5 slides for the complete animation</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Midterm Topics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Container Types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Sorting Algorithms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Binary Search</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Handwritten Problem</a:t>
            </a:r>
            <a:endParaRPr>
              <a:latin typeface="Mukta"/>
              <a:ea typeface="Mukta"/>
              <a:cs typeface="Mukta"/>
              <a:sym typeface="Mukta"/>
            </a:endParaRPr>
          </a:p>
        </p:txBody>
      </p:sp>
      <p:sp>
        <p:nvSpPr>
          <p:cNvPr id="119" name="Google Shape;119;p17"/>
          <p:cNvSpPr txBox="1"/>
          <p:nvPr/>
        </p:nvSpPr>
        <p:spPr>
          <a:xfrm>
            <a:off x="383375" y="224350"/>
            <a:ext cx="57930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Agenda</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03" name="Shape 403"/>
        <p:cNvGrpSpPr/>
        <p:nvPr/>
      </p:nvGrpSpPr>
      <p:grpSpPr>
        <a:xfrm>
          <a:off x="0" y="0"/>
          <a:ext cx="0" cy="0"/>
          <a:chOff x="0" y="0"/>
          <a:chExt cx="0" cy="0"/>
        </a:xfrm>
      </p:grpSpPr>
      <p:sp>
        <p:nvSpPr>
          <p:cNvPr id="404" name="Google Shape;404;p44"/>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Selection Sort</a:t>
            </a:r>
            <a:endParaRPr sz="6000">
              <a:solidFill>
                <a:srgbClr val="FFFFFF"/>
              </a:solidFill>
              <a:latin typeface="Mukta"/>
              <a:ea typeface="Mukta"/>
              <a:cs typeface="Mukta"/>
              <a:sym typeface="Muk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selection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Good when auxiliary memory is limited.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divide input list into sub-list of sorted items and sub-list of unsorted items. Add the smallest non-selected item to the back of the sorted portion (usually by swapping by whatever was there). This increases the sorted portion’s size. Repeat until the whole array is sorted.</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in other words, find the smallest element in the list and swap with the first position, find the second smallest element and swap with second position…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Additional memory can make the sort stable (break ties using original index)</a:t>
            </a:r>
            <a:endParaRPr>
              <a:latin typeface="Mukta"/>
              <a:ea typeface="Mukta"/>
              <a:cs typeface="Mukta"/>
              <a:sym typeface="Mukta"/>
            </a:endParaRPr>
          </a:p>
        </p:txBody>
      </p:sp>
      <p:sp>
        <p:nvSpPr>
          <p:cNvPr id="411" name="Google Shape;411;p4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graphicFrame>
        <p:nvGraphicFramePr>
          <p:cNvPr id="412" name="Google Shape;412;p45"/>
          <p:cNvGraphicFramePr/>
          <p:nvPr/>
        </p:nvGraphicFramePr>
        <p:xfrm>
          <a:off x="952500" y="1984950"/>
          <a:ext cx="3000000" cy="3000000"/>
        </p:xfrm>
        <a:graphic>
          <a:graphicData uri="http://schemas.openxmlformats.org/drawingml/2006/table">
            <a:tbl>
              <a:tblPr>
                <a:noFill/>
                <a:tableStyleId>{9E35EC5A-83DA-43DF-81EB-389D9783A163}</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419" name="Google Shape;419;p4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420" name="Google Shape;420;p46"/>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421" name="Google Shape;421;p46"/>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422" name="Google Shape;422;p46"/>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423" name="Google Shape;423;p46"/>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424" name="Google Shape;424;p46"/>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425" name="Google Shape;425;p46"/>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426" name="Google Shape;426;p46"/>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427" name="Google Shape;427;p46"/>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
        <p:nvSpPr>
          <p:cNvPr id="428" name="Google Shape;428;p46"/>
          <p:cNvSpPr txBox="1"/>
          <p:nvPr/>
        </p:nvSpPr>
        <p:spPr>
          <a:xfrm>
            <a:off x="1983975" y="4577550"/>
            <a:ext cx="9110700" cy="16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See full lab 5 slides for the complete animation</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33" name="Shape 433"/>
        <p:cNvGrpSpPr/>
        <p:nvPr/>
      </p:nvGrpSpPr>
      <p:grpSpPr>
        <a:xfrm>
          <a:off x="0" y="0"/>
          <a:ext cx="0" cy="0"/>
          <a:chOff x="0" y="0"/>
          <a:chExt cx="0" cy="0"/>
        </a:xfrm>
      </p:grpSpPr>
      <p:sp>
        <p:nvSpPr>
          <p:cNvPr id="434" name="Google Shape;434;p4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Insertion Sort</a:t>
            </a:r>
            <a:endParaRPr sz="6000">
              <a:solidFill>
                <a:srgbClr val="FFFFFF"/>
              </a:solidFill>
              <a:latin typeface="Mukta"/>
              <a:ea typeface="Mukta"/>
              <a:cs typeface="Mukta"/>
              <a:sym typeface="Muk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insertion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Very efficient on “almost” sorted list!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One of the fastest sorting algorithms on small input sizes.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take each item and “insert” it into the correct location when only considering all elements before it (i.e. swap left until it is where it belongs).</a:t>
            </a:r>
            <a:endParaRPr>
              <a:latin typeface="Mukta"/>
              <a:ea typeface="Mukta"/>
              <a:cs typeface="Mukta"/>
              <a:sym typeface="Mukta"/>
            </a:endParaRPr>
          </a:p>
        </p:txBody>
      </p:sp>
      <p:sp>
        <p:nvSpPr>
          <p:cNvPr id="441" name="Google Shape;441;p4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graphicFrame>
        <p:nvGraphicFramePr>
          <p:cNvPr id="442" name="Google Shape;442;p48"/>
          <p:cNvGraphicFramePr/>
          <p:nvPr/>
        </p:nvGraphicFramePr>
        <p:xfrm>
          <a:off x="952500" y="1984950"/>
          <a:ext cx="3000000" cy="3000000"/>
        </p:xfrm>
        <a:graphic>
          <a:graphicData uri="http://schemas.openxmlformats.org/drawingml/2006/table">
            <a:tbl>
              <a:tblPr>
                <a:noFill/>
                <a:tableStyleId>{9E35EC5A-83DA-43DF-81EB-389D9783A163}</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449" name="Google Shape;449;p4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450" name="Google Shape;450;p49"/>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451" name="Google Shape;451;p49"/>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452" name="Google Shape;452;p49"/>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453" name="Google Shape;453;p49"/>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454" name="Google Shape;454;p49"/>
          <p:cNvPicPr preferRelativeResize="0"/>
          <p:nvPr/>
        </p:nvPicPr>
        <p:blipFill rotWithShape="1">
          <a:blip r:embed="rId7">
            <a:alphaModFix/>
          </a:blip>
          <a:srcRect b="0" l="0" r="0" t="0"/>
          <a:stretch/>
        </p:blipFill>
        <p:spPr>
          <a:xfrm>
            <a:off x="383374" y="2141325"/>
            <a:ext cx="1454887" cy="2000449"/>
          </a:xfrm>
          <a:prstGeom prst="rect">
            <a:avLst/>
          </a:prstGeom>
          <a:noFill/>
          <a:ln>
            <a:noFill/>
          </a:ln>
        </p:spPr>
      </p:pic>
      <p:pic>
        <p:nvPicPr>
          <p:cNvPr id="455" name="Google Shape;455;p49"/>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456" name="Google Shape;456;p49"/>
          <p:cNvPicPr preferRelativeResize="0"/>
          <p:nvPr/>
        </p:nvPicPr>
        <p:blipFill rotWithShape="1">
          <a:blip r:embed="rId9">
            <a:alphaModFix/>
          </a:blip>
          <a:srcRect b="0" l="0" r="0" t="0"/>
          <a:stretch/>
        </p:blipFill>
        <p:spPr>
          <a:xfrm>
            <a:off x="6202924" y="2141325"/>
            <a:ext cx="1454887" cy="2000449"/>
          </a:xfrm>
          <a:prstGeom prst="rect">
            <a:avLst/>
          </a:prstGeom>
          <a:noFill/>
          <a:ln>
            <a:noFill/>
          </a:ln>
        </p:spPr>
      </p:pic>
      <p:pic>
        <p:nvPicPr>
          <p:cNvPr id="457" name="Google Shape;457;p49"/>
          <p:cNvPicPr preferRelativeResize="0"/>
          <p:nvPr/>
        </p:nvPicPr>
        <p:blipFill rotWithShape="1">
          <a:blip r:embed="rId10">
            <a:alphaModFix/>
          </a:blip>
          <a:srcRect b="0" l="0" r="0" t="0"/>
          <a:stretch/>
        </p:blipFill>
        <p:spPr>
          <a:xfrm>
            <a:off x="3293149" y="2141325"/>
            <a:ext cx="1454887" cy="2000449"/>
          </a:xfrm>
          <a:prstGeom prst="rect">
            <a:avLst/>
          </a:prstGeom>
          <a:noFill/>
          <a:ln>
            <a:noFill/>
          </a:ln>
        </p:spPr>
      </p:pic>
      <p:cxnSp>
        <p:nvCxnSpPr>
          <p:cNvPr id="458" name="Google Shape;458;p49"/>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459" name="Google Shape;459;p49"/>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460" name="Google Shape;460;p49"/>
          <p:cNvSpPr txBox="1"/>
          <p:nvPr/>
        </p:nvSpPr>
        <p:spPr>
          <a:xfrm>
            <a:off x="1983975" y="4577550"/>
            <a:ext cx="9110700" cy="16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See full lab 5 slides for the complete animation</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65" name="Shape 465"/>
        <p:cNvGrpSpPr/>
        <p:nvPr/>
      </p:nvGrpSpPr>
      <p:grpSpPr>
        <a:xfrm>
          <a:off x="0" y="0"/>
          <a:ext cx="0" cy="0"/>
          <a:chOff x="0" y="0"/>
          <a:chExt cx="0" cy="0"/>
        </a:xfrm>
      </p:grpSpPr>
      <p:sp>
        <p:nvSpPr>
          <p:cNvPr id="466" name="Google Shape;466;p50"/>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Merge Sort</a:t>
            </a:r>
            <a:endParaRPr sz="6000">
              <a:solidFill>
                <a:srgbClr val="FFFFFF"/>
              </a:solidFill>
              <a:latin typeface="Mukta"/>
              <a:ea typeface="Mukta"/>
              <a:cs typeface="Mukta"/>
              <a:sym typeface="Mukt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Take a list, split it in half</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Recursively split both halves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Combine halves with merge function</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Base case occurs when halves have length 1</a:t>
            </a:r>
            <a:endParaRPr>
              <a:latin typeface="Mukta"/>
              <a:ea typeface="Mukta"/>
              <a:cs typeface="Mukta"/>
              <a:sym typeface="Mukta"/>
            </a:endParaRPr>
          </a:p>
        </p:txBody>
      </p:sp>
      <p:sp>
        <p:nvSpPr>
          <p:cNvPr id="473" name="Google Shape;473;p5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480" name="Google Shape;480;p5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481" name="Google Shape;481;p52"/>
          <p:cNvPicPr preferRelativeResize="0"/>
          <p:nvPr/>
        </p:nvPicPr>
        <p:blipFill rotWithShape="1">
          <a:blip r:embed="rId3">
            <a:alphaModFix/>
          </a:blip>
          <a:srcRect b="0" l="0" r="0" t="0"/>
          <a:stretch/>
        </p:blipFill>
        <p:spPr>
          <a:xfrm>
            <a:off x="7251000" y="1768075"/>
            <a:ext cx="829325" cy="1192101"/>
          </a:xfrm>
          <a:prstGeom prst="rect">
            <a:avLst/>
          </a:prstGeom>
          <a:noFill/>
          <a:ln>
            <a:noFill/>
          </a:ln>
        </p:spPr>
      </p:pic>
      <p:pic>
        <p:nvPicPr>
          <p:cNvPr id="482" name="Google Shape;482;p52"/>
          <p:cNvPicPr preferRelativeResize="0"/>
          <p:nvPr/>
        </p:nvPicPr>
        <p:blipFill rotWithShape="1">
          <a:blip r:embed="rId4">
            <a:alphaModFix/>
          </a:blip>
          <a:srcRect b="0" l="0" r="0" t="0"/>
          <a:stretch/>
        </p:blipFill>
        <p:spPr>
          <a:xfrm>
            <a:off x="5366025" y="1768075"/>
            <a:ext cx="829325" cy="1192101"/>
          </a:xfrm>
          <a:prstGeom prst="rect">
            <a:avLst/>
          </a:prstGeom>
          <a:noFill/>
          <a:ln>
            <a:noFill/>
          </a:ln>
        </p:spPr>
      </p:pic>
      <p:pic>
        <p:nvPicPr>
          <p:cNvPr id="483" name="Google Shape;483;p52"/>
          <p:cNvPicPr preferRelativeResize="0"/>
          <p:nvPr/>
        </p:nvPicPr>
        <p:blipFill rotWithShape="1">
          <a:blip r:embed="rId5">
            <a:alphaModFix/>
          </a:blip>
          <a:srcRect b="0" l="0" r="0" t="0"/>
          <a:stretch/>
        </p:blipFill>
        <p:spPr>
          <a:xfrm>
            <a:off x="4111375" y="1768075"/>
            <a:ext cx="829325" cy="1192101"/>
          </a:xfrm>
          <a:prstGeom prst="rect">
            <a:avLst/>
          </a:prstGeom>
          <a:noFill/>
          <a:ln>
            <a:noFill/>
          </a:ln>
        </p:spPr>
      </p:pic>
      <p:pic>
        <p:nvPicPr>
          <p:cNvPr id="484" name="Google Shape;484;p52"/>
          <p:cNvPicPr preferRelativeResize="0"/>
          <p:nvPr/>
        </p:nvPicPr>
        <p:blipFill rotWithShape="1">
          <a:blip r:embed="rId6">
            <a:alphaModFix/>
          </a:blip>
          <a:srcRect b="0" l="0" r="0" t="0"/>
          <a:stretch/>
        </p:blipFill>
        <p:spPr>
          <a:xfrm>
            <a:off x="7879050" y="1768075"/>
            <a:ext cx="829325" cy="1192101"/>
          </a:xfrm>
          <a:prstGeom prst="rect">
            <a:avLst/>
          </a:prstGeom>
          <a:noFill/>
          <a:ln>
            <a:noFill/>
          </a:ln>
        </p:spPr>
      </p:pic>
      <p:pic>
        <p:nvPicPr>
          <p:cNvPr id="485" name="Google Shape;485;p52"/>
          <p:cNvPicPr preferRelativeResize="0"/>
          <p:nvPr/>
        </p:nvPicPr>
        <p:blipFill rotWithShape="1">
          <a:blip r:embed="rId7">
            <a:alphaModFix/>
          </a:blip>
          <a:srcRect b="0" l="0" r="0" t="0"/>
          <a:stretch/>
        </p:blipFill>
        <p:spPr>
          <a:xfrm>
            <a:off x="3483625" y="1768075"/>
            <a:ext cx="829325" cy="1192101"/>
          </a:xfrm>
          <a:prstGeom prst="rect">
            <a:avLst/>
          </a:prstGeom>
          <a:noFill/>
          <a:ln>
            <a:noFill/>
          </a:ln>
        </p:spPr>
      </p:pic>
      <p:pic>
        <p:nvPicPr>
          <p:cNvPr id="486" name="Google Shape;486;p52"/>
          <p:cNvPicPr preferRelativeResize="0"/>
          <p:nvPr/>
        </p:nvPicPr>
        <p:blipFill rotWithShape="1">
          <a:blip r:embed="rId8">
            <a:alphaModFix/>
          </a:blip>
          <a:srcRect b="0" l="0" r="0" t="0"/>
          <a:stretch/>
        </p:blipFill>
        <p:spPr>
          <a:xfrm>
            <a:off x="6620675" y="1768075"/>
            <a:ext cx="829325" cy="1192101"/>
          </a:xfrm>
          <a:prstGeom prst="rect">
            <a:avLst/>
          </a:prstGeom>
          <a:noFill/>
          <a:ln>
            <a:noFill/>
          </a:ln>
        </p:spPr>
      </p:pic>
      <p:pic>
        <p:nvPicPr>
          <p:cNvPr id="487" name="Google Shape;487;p52"/>
          <p:cNvPicPr preferRelativeResize="0"/>
          <p:nvPr/>
        </p:nvPicPr>
        <p:blipFill rotWithShape="1">
          <a:blip r:embed="rId9">
            <a:alphaModFix/>
          </a:blip>
          <a:srcRect b="0" l="0" r="0" t="0"/>
          <a:stretch/>
        </p:blipFill>
        <p:spPr>
          <a:xfrm>
            <a:off x="5995213" y="1768075"/>
            <a:ext cx="829325" cy="1192101"/>
          </a:xfrm>
          <a:prstGeom prst="rect">
            <a:avLst/>
          </a:prstGeom>
          <a:noFill/>
          <a:ln>
            <a:noFill/>
          </a:ln>
        </p:spPr>
      </p:pic>
      <p:pic>
        <p:nvPicPr>
          <p:cNvPr id="488" name="Google Shape;488;p52"/>
          <p:cNvPicPr preferRelativeResize="0"/>
          <p:nvPr/>
        </p:nvPicPr>
        <p:blipFill rotWithShape="1">
          <a:blip r:embed="rId10">
            <a:alphaModFix/>
          </a:blip>
          <a:srcRect b="0" l="0" r="0" t="0"/>
          <a:stretch/>
        </p:blipFill>
        <p:spPr>
          <a:xfrm>
            <a:off x="4739425" y="1768075"/>
            <a:ext cx="829325" cy="1192101"/>
          </a:xfrm>
          <a:prstGeom prst="rect">
            <a:avLst/>
          </a:prstGeom>
          <a:noFill/>
          <a:ln>
            <a:noFill/>
          </a:ln>
        </p:spPr>
      </p:pic>
      <p:sp>
        <p:nvSpPr>
          <p:cNvPr id="489" name="Google Shape;489;p52"/>
          <p:cNvSpPr txBox="1"/>
          <p:nvPr/>
        </p:nvSpPr>
        <p:spPr>
          <a:xfrm>
            <a:off x="1983975" y="4577550"/>
            <a:ext cx="9110700" cy="16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See full lab 5 slides for the complete animation</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
              <a:buFont typeface="Courier New"/>
              <a:buNone/>
            </a:pPr>
            <a:r>
              <a:rPr lang="en-US" sz="1800">
                <a:latin typeface="Courier New"/>
                <a:ea typeface="Courier New"/>
                <a:cs typeface="Courier New"/>
                <a:sym typeface="Courier New"/>
              </a:rPr>
              <a:t> mergesort(int [] a, int left, int right)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if (right &gt; left)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middle = left + (right - left)/2;</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mergesort(a, left, middle);</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mergesort(a, middle+1, right);</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merge(a, left, middle, right);</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return;</a:t>
            </a:r>
            <a:endParaRPr sz="1800">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96" name="Google Shape;496;p5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Complexity Analysis</a:t>
            </a:r>
            <a:endParaRPr b="1" i="0" sz="4000" u="none" cap="none" strike="noStrike">
              <a:solidFill>
                <a:srgbClr val="000000"/>
              </a:solidFill>
              <a:latin typeface="Mukta"/>
              <a:ea typeface="Mukta"/>
              <a:cs typeface="Mukta"/>
              <a:sym typeface="Mukta"/>
            </a:endParaRPr>
          </a:p>
        </p:txBody>
      </p:sp>
      <p:sp>
        <p:nvSpPr>
          <p:cNvPr id="497" name="Google Shape;497;p53"/>
          <p:cNvSpPr txBox="1"/>
          <p:nvPr/>
        </p:nvSpPr>
        <p:spPr>
          <a:xfrm>
            <a:off x="664498" y="4970175"/>
            <a:ext cx="9635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T(n) = time to sort left half + time to sort right half + time to merge halves</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        =             T(n/2)             +              T(n/2)               +         n</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Therefore, we have: T(n) = 2 * T(n/2) + n, T(1) = 1     </a:t>
            </a:r>
            <a:endParaRPr b="0" i="0" sz="2400" u="none" cap="none" strike="noStrike">
              <a:solidFill>
                <a:srgbClr val="000000"/>
              </a:solidFill>
              <a:latin typeface="Mukta"/>
              <a:ea typeface="Mukta"/>
              <a:cs typeface="Mukta"/>
              <a:sym typeface="Mukta"/>
            </a:endParaRPr>
          </a:p>
        </p:txBody>
      </p:sp>
      <p:pic>
        <p:nvPicPr>
          <p:cNvPr descr="\begin{equation}&#10;T(n)\in&#10;\begin{cases}&#10;\Theta(n^{log_ba}), &amp; \text{if}\ a &gt; b^c \\&#10;\Theta(n^c log_2n), &amp; \text{if}\ a = b^c \\&#10;\Theta(n^c), &amp; \text{if}\  a &lt; b^c \\&#10;\end{cases}&#10;\end{equation}" id="498" name="Google Shape;498;p53" title="MathEquation,#000000"/>
          <p:cNvPicPr preferRelativeResize="0"/>
          <p:nvPr/>
        </p:nvPicPr>
        <p:blipFill rotWithShape="1">
          <a:blip r:embed="rId3">
            <a:alphaModFix/>
          </a:blip>
          <a:srcRect b="0" l="0" r="0" t="0"/>
          <a:stretch/>
        </p:blipFill>
        <p:spPr>
          <a:xfrm>
            <a:off x="6506148" y="3229725"/>
            <a:ext cx="5395276" cy="149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Midterm Topics</a:t>
            </a:r>
            <a:endParaRPr sz="6000">
              <a:solidFill>
                <a:srgbClr val="FFFFFF"/>
              </a:solidFill>
              <a:latin typeface="Mukta"/>
              <a:ea typeface="Mukta"/>
              <a:cs typeface="Mukta"/>
              <a:sym typeface="Muk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1800">
                <a:latin typeface="Courier New"/>
                <a:ea typeface="Courier New"/>
                <a:cs typeface="Courier New"/>
                <a:sym typeface="Courier New"/>
              </a:rPr>
              <a:t> mergesort(int [] a, int left, int right)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if (right &gt; left)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middle = left + (right - left)/2;</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mergesort(a, left, middle);</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mergesort(a, middle+1, right);</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merge(a, left, middle, right);</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return;</a:t>
            </a:r>
            <a:endParaRPr sz="1800">
              <a:latin typeface="Courier New"/>
              <a:ea typeface="Courier New"/>
              <a:cs typeface="Courier New"/>
              <a:sym typeface="Courier New"/>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505" name="Google Shape;505;p5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Complexity Analysis</a:t>
            </a:r>
            <a:endParaRPr b="1" i="0" sz="4000" u="none" cap="none" strike="noStrike">
              <a:solidFill>
                <a:srgbClr val="000000"/>
              </a:solidFill>
              <a:latin typeface="Mukta"/>
              <a:ea typeface="Mukta"/>
              <a:cs typeface="Mukta"/>
              <a:sym typeface="Mukta"/>
            </a:endParaRPr>
          </a:p>
        </p:txBody>
      </p:sp>
      <p:sp>
        <p:nvSpPr>
          <p:cNvPr id="506" name="Google Shape;506;p54"/>
          <p:cNvSpPr txBox="1"/>
          <p:nvPr/>
        </p:nvSpPr>
        <p:spPr>
          <a:xfrm>
            <a:off x="664498" y="4970175"/>
            <a:ext cx="9635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T(n) = time to sort left half + time to sort right half + time to merge halves</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        =             T(n/2)             +              T(n/2)               +         n</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Therefore, we have: T(n) = 2 * T(n/2) + n, T(1) = 1     </a:t>
            </a:r>
            <a:endParaRPr b="0" i="0" sz="2400" u="none" cap="none" strike="noStrike">
              <a:solidFill>
                <a:srgbClr val="000000"/>
              </a:solidFill>
              <a:latin typeface="Mukta"/>
              <a:ea typeface="Mukta"/>
              <a:cs typeface="Mukta"/>
              <a:sym typeface="Mukta"/>
            </a:endParaRPr>
          </a:p>
        </p:txBody>
      </p:sp>
      <p:pic>
        <p:nvPicPr>
          <p:cNvPr descr="\begin{equation}&#10;T(n)\in&#10;\begin{cases}&#10;\Theta(n^{log_ba}), &amp; \text{if}\ a &gt; b^c \\&#10;\Theta(n^c log_2n), &amp; \text{if}\ a = b^c \\&#10;\Theta(n^c), &amp; \text{if}\  a &lt; b^c \\&#10;\end{cases}&#10;\end{equation}" id="507" name="Google Shape;507;p54" title="MathEquation,#000000"/>
          <p:cNvPicPr preferRelativeResize="0"/>
          <p:nvPr/>
        </p:nvPicPr>
        <p:blipFill rotWithShape="1">
          <a:blip r:embed="rId3">
            <a:alphaModFix/>
          </a:blip>
          <a:srcRect b="0" l="0" r="0" t="0"/>
          <a:stretch/>
        </p:blipFill>
        <p:spPr>
          <a:xfrm>
            <a:off x="6506148" y="3229725"/>
            <a:ext cx="5395276" cy="1497200"/>
          </a:xfrm>
          <a:prstGeom prst="rect">
            <a:avLst/>
          </a:prstGeom>
          <a:noFill/>
          <a:ln>
            <a:noFill/>
          </a:ln>
        </p:spPr>
      </p:pic>
      <p:sp>
        <p:nvSpPr>
          <p:cNvPr id="508" name="Google Shape;508;p54"/>
          <p:cNvSpPr txBox="1"/>
          <p:nvPr/>
        </p:nvSpPr>
        <p:spPr>
          <a:xfrm>
            <a:off x="6506150" y="2414975"/>
            <a:ext cx="5559000" cy="9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Mukta"/>
                <a:ea typeface="Mukta"/>
                <a:cs typeface="Mukta"/>
                <a:sym typeface="Mukta"/>
              </a:rPr>
              <a:t>By the Master Theorem, the complexity is Θ(</a:t>
            </a:r>
            <a:r>
              <a:rPr b="1" i="1" lang="en-US" sz="1800" u="none" cap="none" strike="noStrike">
                <a:solidFill>
                  <a:srgbClr val="FF0000"/>
                </a:solidFill>
                <a:latin typeface="Mukta"/>
                <a:ea typeface="Mukta"/>
                <a:cs typeface="Mukta"/>
                <a:sym typeface="Mukta"/>
              </a:rPr>
              <a:t>n</a:t>
            </a:r>
            <a:r>
              <a:rPr b="1" i="0" lang="en-US" sz="1800" u="none" cap="none" strike="noStrike">
                <a:solidFill>
                  <a:srgbClr val="FF0000"/>
                </a:solidFill>
                <a:latin typeface="Mukta"/>
                <a:ea typeface="Mukta"/>
                <a:cs typeface="Mukta"/>
                <a:sym typeface="Mukta"/>
              </a:rPr>
              <a:t> log </a:t>
            </a:r>
            <a:r>
              <a:rPr b="1" i="1" lang="en-US" sz="1800" u="none" cap="none" strike="noStrike">
                <a:solidFill>
                  <a:srgbClr val="FF0000"/>
                </a:solidFill>
                <a:latin typeface="Mukta"/>
                <a:ea typeface="Mukta"/>
                <a:cs typeface="Mukta"/>
                <a:sym typeface="Mukta"/>
              </a:rPr>
              <a:t>n</a:t>
            </a:r>
            <a:r>
              <a:rPr b="1" i="0" lang="en-US" sz="1800" u="none" cap="none" strike="noStrike">
                <a:solidFill>
                  <a:srgbClr val="FF0000"/>
                </a:solidFill>
                <a:latin typeface="Mukta"/>
                <a:ea typeface="Mukta"/>
                <a:cs typeface="Mukta"/>
                <a:sym typeface="Mukta"/>
              </a:rPr>
              <a:t>).</a:t>
            </a:r>
            <a:endParaRPr b="1" i="0" sz="1800" u="none" cap="none" strike="noStrike">
              <a:solidFill>
                <a:srgbClr val="FF0000"/>
              </a:solidFill>
              <a:latin typeface="Mukta"/>
              <a:ea typeface="Mukta"/>
              <a:cs typeface="Mukta"/>
              <a:sym typeface="Mukt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merge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Comparison-based, divide-and-conquer algorithm.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Bottom-up and top-down algorithms available.</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divide unsorted list into </a:t>
            </a:r>
            <a:r>
              <a:rPr i="1" lang="en-US">
                <a:latin typeface="Mukta"/>
                <a:ea typeface="Mukta"/>
                <a:cs typeface="Mukta"/>
                <a:sym typeface="Mukta"/>
              </a:rPr>
              <a:t>n</a:t>
            </a:r>
            <a:r>
              <a:rPr lang="en-US">
                <a:latin typeface="Mukta"/>
                <a:ea typeface="Mukta"/>
                <a:cs typeface="Mukta"/>
                <a:sym typeface="Mukta"/>
              </a:rPr>
              <a:t> sublists, each containing 1 element. Repeatedly merge sublists to produce new sublists until there is only one sublist (the final sorted list) left.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Stable as long as merge is stable. Not adaptive.</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Memory is O(n) worst-case because most implementations merge into a separate container and then copy over to the original container.</a:t>
            </a:r>
            <a:endParaRPr>
              <a:latin typeface="Mukta"/>
              <a:ea typeface="Mukta"/>
              <a:cs typeface="Mukta"/>
              <a:sym typeface="Mukta"/>
            </a:endParaRPr>
          </a:p>
        </p:txBody>
      </p:sp>
      <p:sp>
        <p:nvSpPr>
          <p:cNvPr id="515" name="Google Shape;515;p5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a:t>
            </a:r>
            <a:endParaRPr b="1" i="0" sz="4000" u="none" cap="none" strike="noStrike">
              <a:solidFill>
                <a:srgbClr val="000000"/>
              </a:solidFill>
              <a:latin typeface="Mukta"/>
              <a:ea typeface="Mukta"/>
              <a:cs typeface="Mukta"/>
              <a:sym typeface="Mukta"/>
            </a:endParaRPr>
          </a:p>
        </p:txBody>
      </p:sp>
      <p:graphicFrame>
        <p:nvGraphicFramePr>
          <p:cNvPr id="516" name="Google Shape;516;p55"/>
          <p:cNvGraphicFramePr/>
          <p:nvPr/>
        </p:nvGraphicFramePr>
        <p:xfrm>
          <a:off x="952500" y="1984950"/>
          <a:ext cx="3000000" cy="3000000"/>
        </p:xfrm>
        <a:graphic>
          <a:graphicData uri="http://schemas.openxmlformats.org/drawingml/2006/table">
            <a:tbl>
              <a:tblPr>
                <a:noFill/>
                <a:tableStyleId>{9E35EC5A-83DA-43DF-81EB-389D9783A163}</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521" name="Shape 521"/>
        <p:cNvGrpSpPr/>
        <p:nvPr/>
      </p:nvGrpSpPr>
      <p:grpSpPr>
        <a:xfrm>
          <a:off x="0" y="0"/>
          <a:ext cx="0" cy="0"/>
          <a:chOff x="0" y="0"/>
          <a:chExt cx="0" cy="0"/>
        </a:xfrm>
      </p:grpSpPr>
      <p:sp>
        <p:nvSpPr>
          <p:cNvPr id="522" name="Google Shape;522;p56"/>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Quicksort</a:t>
            </a:r>
            <a:endParaRPr sz="6000">
              <a:solidFill>
                <a:srgbClr val="FFFFFF"/>
              </a:solidFill>
              <a:latin typeface="Mukta"/>
              <a:ea typeface="Mukta"/>
              <a:cs typeface="Mukta"/>
              <a:sym typeface="Mukt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7"/>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quicksort: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Comparison-based sorting algorithm.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Most implementations are unstable, except for complex in-place partitioning.</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Often faster in practice than other </a:t>
            </a:r>
            <a:r>
              <a:rPr i="1" lang="en-US">
                <a:latin typeface="Mukta"/>
                <a:ea typeface="Mukta"/>
                <a:cs typeface="Mukta"/>
                <a:sym typeface="Mukta"/>
              </a:rPr>
              <a:t>n</a:t>
            </a:r>
            <a:r>
              <a:rPr lang="en-US">
                <a:latin typeface="Mukta"/>
                <a:ea typeface="Mukta"/>
                <a:cs typeface="Mukta"/>
                <a:sym typeface="Mukta"/>
              </a:rPr>
              <a:t> log </a:t>
            </a:r>
            <a:r>
              <a:rPr i="1" lang="en-US">
                <a:latin typeface="Mukta"/>
                <a:ea typeface="Mukta"/>
                <a:cs typeface="Mukta"/>
                <a:sym typeface="Mukta"/>
              </a:rPr>
              <a:t>n</a:t>
            </a:r>
            <a:r>
              <a:rPr lang="en-US">
                <a:latin typeface="Mukta"/>
                <a:ea typeface="Mukta"/>
                <a:cs typeface="Mukta"/>
                <a:sym typeface="Mukta"/>
              </a:rPr>
              <a:t> sorting algorithms.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pick a pivot from the list. Reorder list so that elements with values less than the pivot come before the pivot, while elements with values greater than or equal to the pivot come after it. After partitioning, the pivot is in the final position. Recursively sort the sub-list of elements with smaller values and the sub-list of elements with greater values.</a:t>
            </a:r>
            <a:endParaRPr>
              <a:latin typeface="Mukta"/>
              <a:ea typeface="Mukta"/>
              <a:cs typeface="Mukta"/>
              <a:sym typeface="Mukta"/>
            </a:endParaRPr>
          </a:p>
        </p:txBody>
      </p:sp>
      <p:sp>
        <p:nvSpPr>
          <p:cNvPr id="529" name="Google Shape;529;p5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graphicFrame>
        <p:nvGraphicFramePr>
          <p:cNvPr id="530" name="Google Shape;530;p57"/>
          <p:cNvGraphicFramePr/>
          <p:nvPr/>
        </p:nvGraphicFramePr>
        <p:xfrm>
          <a:off x="952500" y="1984950"/>
          <a:ext cx="3000000" cy="3000000"/>
        </p:xfrm>
        <a:graphic>
          <a:graphicData uri="http://schemas.openxmlformats.org/drawingml/2006/table">
            <a:tbl>
              <a:tblPr>
                <a:noFill/>
                <a:tableStyleId>{9E35EC5A-83DA-43DF-81EB-389D9783A163}</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O(log </a:t>
                      </a:r>
                      <a:r>
                        <a:rPr i="1" lang="en-US" sz="2400" u="none" cap="none" strike="noStrike">
                          <a:latin typeface="Mukta"/>
                          <a:ea typeface="Mukta"/>
                          <a:cs typeface="Mukta"/>
                          <a:sym typeface="Mukta"/>
                        </a:rPr>
                        <a:t>n</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537" name="Google Shape;537;p5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538" name="Google Shape;538;p58"/>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539" name="Google Shape;539;p58"/>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540" name="Google Shape;540;p58"/>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541" name="Google Shape;541;p58"/>
          <p:cNvPicPr preferRelativeResize="0"/>
          <p:nvPr/>
        </p:nvPicPr>
        <p:blipFill rotWithShape="1">
          <a:blip r:embed="rId6">
            <a:alphaModFix/>
          </a:blip>
          <a:srcRect b="0" l="0" r="0" t="0"/>
          <a:stretch/>
        </p:blipFill>
        <p:spPr>
          <a:xfrm>
            <a:off x="10580538" y="1395100"/>
            <a:ext cx="1592738" cy="2189963"/>
          </a:xfrm>
          <a:prstGeom prst="rect">
            <a:avLst/>
          </a:prstGeom>
          <a:noFill/>
          <a:ln>
            <a:noFill/>
          </a:ln>
        </p:spPr>
      </p:pic>
      <p:pic>
        <p:nvPicPr>
          <p:cNvPr id="542" name="Google Shape;542;p58"/>
          <p:cNvPicPr preferRelativeResize="0"/>
          <p:nvPr/>
        </p:nvPicPr>
        <p:blipFill rotWithShape="1">
          <a:blip r:embed="rId7">
            <a:alphaModFix/>
          </a:blip>
          <a:srcRect b="0" l="0" r="0" t="0"/>
          <a:stretch/>
        </p:blipFill>
        <p:spPr>
          <a:xfrm>
            <a:off x="328475" y="1395100"/>
            <a:ext cx="1592738" cy="2189963"/>
          </a:xfrm>
          <a:prstGeom prst="rect">
            <a:avLst/>
          </a:prstGeom>
          <a:noFill/>
          <a:ln>
            <a:noFill/>
          </a:ln>
        </p:spPr>
      </p:pic>
      <p:pic>
        <p:nvPicPr>
          <p:cNvPr id="543" name="Google Shape;543;p58"/>
          <p:cNvPicPr preferRelativeResize="0"/>
          <p:nvPr/>
        </p:nvPicPr>
        <p:blipFill rotWithShape="1">
          <a:blip r:embed="rId8">
            <a:alphaModFix/>
          </a:blip>
          <a:srcRect b="0" l="0" r="0" t="0"/>
          <a:stretch/>
        </p:blipFill>
        <p:spPr>
          <a:xfrm>
            <a:off x="7668609" y="1395112"/>
            <a:ext cx="1592738" cy="2189963"/>
          </a:xfrm>
          <a:prstGeom prst="rect">
            <a:avLst/>
          </a:prstGeom>
          <a:noFill/>
          <a:ln>
            <a:noFill/>
          </a:ln>
        </p:spPr>
      </p:pic>
      <p:pic>
        <p:nvPicPr>
          <p:cNvPr id="544" name="Google Shape;544;p58"/>
          <p:cNvPicPr preferRelativeResize="0"/>
          <p:nvPr/>
        </p:nvPicPr>
        <p:blipFill rotWithShape="1">
          <a:blip r:embed="rId9">
            <a:alphaModFix/>
          </a:blip>
          <a:srcRect b="0" l="0" r="0" t="0"/>
          <a:stretch/>
        </p:blipFill>
        <p:spPr>
          <a:xfrm>
            <a:off x="6186328" y="1395100"/>
            <a:ext cx="1592738" cy="2189963"/>
          </a:xfrm>
          <a:prstGeom prst="rect">
            <a:avLst/>
          </a:prstGeom>
          <a:noFill/>
          <a:ln>
            <a:noFill/>
          </a:ln>
        </p:spPr>
      </p:pic>
      <p:pic>
        <p:nvPicPr>
          <p:cNvPr id="545" name="Google Shape;545;p58"/>
          <p:cNvPicPr preferRelativeResize="0"/>
          <p:nvPr/>
        </p:nvPicPr>
        <p:blipFill rotWithShape="1">
          <a:blip r:embed="rId10">
            <a:alphaModFix/>
          </a:blip>
          <a:srcRect b="0" l="0" r="0" t="0"/>
          <a:stretch/>
        </p:blipFill>
        <p:spPr>
          <a:xfrm>
            <a:off x="3257401" y="1395100"/>
            <a:ext cx="1592738" cy="2189963"/>
          </a:xfrm>
          <a:prstGeom prst="rect">
            <a:avLst/>
          </a:prstGeom>
          <a:noFill/>
          <a:ln>
            <a:noFill/>
          </a:ln>
        </p:spPr>
      </p:pic>
      <p:sp>
        <p:nvSpPr>
          <p:cNvPr id="546" name="Google Shape;546;p58"/>
          <p:cNvSpPr txBox="1"/>
          <p:nvPr/>
        </p:nvSpPr>
        <p:spPr>
          <a:xfrm>
            <a:off x="1983975" y="4577550"/>
            <a:ext cx="9110700" cy="16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See full lab 5 slides for the complete animation</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553" name="Google Shape;553;p5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560" name="Google Shape;560;p6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The median element (most evenly partitions the array - roughly equal </a:t>
            </a:r>
            <a:endParaRPr b="1">
              <a:solidFill>
                <a:srgbClr val="FF0000"/>
              </a:solidFill>
              <a:latin typeface="Mukta"/>
              <a:ea typeface="Mukta"/>
              <a:cs typeface="Mukta"/>
              <a:sym typeface="Mukta"/>
            </a:endParaRPr>
          </a:p>
          <a:p>
            <a:pPr indent="45720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number of elements to both left and right of pivot.</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567" name="Google Shape;567;p6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The median element (most evenly partitions the array - roughly equal </a:t>
            </a:r>
            <a:endParaRPr b="1">
              <a:solidFill>
                <a:srgbClr val="FF0000"/>
              </a:solidFill>
              <a:latin typeface="Mukta"/>
              <a:ea typeface="Mukta"/>
              <a:cs typeface="Mukta"/>
              <a:sym typeface="Mukta"/>
            </a:endParaRPr>
          </a:p>
          <a:p>
            <a:pPr indent="45720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number of elements to both left and right of pivot.</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The median is often hard to find. To solve this, we can use median</a:t>
            </a:r>
            <a:endParaRPr b="1">
              <a:solidFill>
                <a:srgbClr val="FF0000"/>
              </a:solidFill>
              <a:latin typeface="Mukta"/>
              <a:ea typeface="Mukta"/>
              <a:cs typeface="Mukta"/>
              <a:sym typeface="Mukta"/>
            </a:endParaRPr>
          </a:p>
          <a:p>
            <a:pPr indent="0" lvl="0" marL="45720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sampling instead (e.g. take the median of a sample).</a:t>
            </a:r>
            <a:endParaRPr b="1">
              <a:solidFill>
                <a:srgbClr val="FF0000"/>
              </a:solidFill>
              <a:latin typeface="Mukta"/>
              <a:ea typeface="Mukta"/>
              <a:cs typeface="Mukta"/>
              <a:sym typeface="Mukta"/>
            </a:endParaRPr>
          </a:p>
        </p:txBody>
      </p:sp>
      <p:sp>
        <p:nvSpPr>
          <p:cNvPr id="574" name="Google Shape;574;p6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579" name="Shape 579"/>
        <p:cNvGrpSpPr/>
        <p:nvPr/>
      </p:nvGrpSpPr>
      <p:grpSpPr>
        <a:xfrm>
          <a:off x="0" y="0"/>
          <a:ext cx="0" cy="0"/>
          <a:chOff x="0" y="0"/>
          <a:chExt cx="0" cy="0"/>
        </a:xfrm>
      </p:grpSpPr>
      <p:sp>
        <p:nvSpPr>
          <p:cNvPr id="580" name="Google Shape;580;p6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Summary of Sorts</a:t>
            </a:r>
            <a:endParaRPr sz="6000">
              <a:solidFill>
                <a:srgbClr val="FFFFFF"/>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1000"/>
              </a:spcBef>
              <a:spcAft>
                <a:spcPts val="0"/>
              </a:spcAft>
              <a:buClr>
                <a:schemeClr val="dk1"/>
              </a:buClr>
              <a:buSzPts val="2400"/>
              <a:buFont typeface="Mukta"/>
              <a:buChar char="•"/>
            </a:pPr>
            <a:r>
              <a:rPr lang="en-US" sz="2400">
                <a:latin typeface="Mukta"/>
                <a:ea typeface="Mukta"/>
                <a:cs typeface="Mukta"/>
                <a:sym typeface="Mukta"/>
              </a:rPr>
              <a:t>(Asymptotic)</a:t>
            </a:r>
            <a:r>
              <a:rPr i="1" lang="en-US" sz="2400">
                <a:latin typeface="Mukta"/>
                <a:ea typeface="Mukta"/>
                <a:cs typeface="Mukta"/>
                <a:sym typeface="Mukta"/>
              </a:rPr>
              <a:t> </a:t>
            </a:r>
            <a:r>
              <a:rPr lang="en-US" sz="2400">
                <a:latin typeface="Mukta"/>
                <a:ea typeface="Mukta"/>
                <a:cs typeface="Mukta"/>
                <a:sym typeface="Mukta"/>
              </a:rPr>
              <a:t>Complexity and Runtime Analysis, Math Foundations</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Recursion and the Master Theorem</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Container Data Structures and Array-Based Containers</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The Standard Template Library (STL)</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Stacks, Queues, and Priority Queue ADTs</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Ordered Arrays and Related Algorithms</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Set Operations (Union/Intersection) and Union-Find</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Elementary Sorts and Library-Implemented Sorts</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Quicksort and Mergesort</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Heaps and Heapsort</a:t>
            </a:r>
            <a:endParaRPr sz="2400">
              <a:latin typeface="Mukta"/>
              <a:ea typeface="Mukta"/>
              <a:cs typeface="Mukta"/>
              <a:sym typeface="Mukta"/>
            </a:endParaRPr>
          </a:p>
          <a:p>
            <a:pPr indent="-381000" lvl="0" marL="457200" marR="0" rtl="0" algn="l">
              <a:lnSpc>
                <a:spcPct val="115000"/>
              </a:lnSpc>
              <a:spcBef>
                <a:spcPts val="0"/>
              </a:spcBef>
              <a:spcAft>
                <a:spcPts val="0"/>
              </a:spcAft>
              <a:buSzPts val="2400"/>
              <a:buFont typeface="Mukta"/>
              <a:buChar char="•"/>
            </a:pPr>
            <a:r>
              <a:rPr lang="en-US" sz="2400">
                <a:latin typeface="Mukta"/>
                <a:ea typeface="Mukta"/>
                <a:cs typeface="Mukta"/>
                <a:sym typeface="Mukta"/>
              </a:rPr>
              <a:t>Linear-Time Sorting Algorithms</a:t>
            </a:r>
            <a:endParaRPr sz="2400">
              <a:latin typeface="Mukta"/>
              <a:ea typeface="Mukta"/>
              <a:cs typeface="Mukta"/>
              <a:sym typeface="Mukta"/>
            </a:endParaRPr>
          </a:p>
          <a:p>
            <a:pPr indent="0" lvl="0" marL="0" marR="0" rtl="0" algn="l">
              <a:lnSpc>
                <a:spcPct val="100000"/>
              </a:lnSpc>
              <a:spcBef>
                <a:spcPts val="0"/>
              </a:spcBef>
              <a:spcAft>
                <a:spcPts val="0"/>
              </a:spcAft>
              <a:buSzPts val="2800"/>
              <a:buNone/>
            </a:pPr>
            <a:r>
              <a:t/>
            </a:r>
            <a:endParaRPr sz="1800">
              <a:latin typeface="Mukta"/>
              <a:ea typeface="Mukta"/>
              <a:cs typeface="Mukta"/>
              <a:sym typeface="Mukta"/>
            </a:endParaRPr>
          </a:p>
        </p:txBody>
      </p:sp>
      <p:sp>
        <p:nvSpPr>
          <p:cNvPr id="132" name="Google Shape;132;p19"/>
          <p:cNvSpPr txBox="1"/>
          <p:nvPr/>
        </p:nvSpPr>
        <p:spPr>
          <a:xfrm>
            <a:off x="383375" y="224350"/>
            <a:ext cx="116391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Midterm Topics to Review</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4"/>
          <p:cNvSpPr txBox="1"/>
          <p:nvPr>
            <p:ph idx="4294967295" type="body"/>
          </p:nvPr>
        </p:nvSpPr>
        <p:spPr>
          <a:xfrm>
            <a:off x="426013" y="1331950"/>
            <a:ext cx="11480100" cy="54129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9144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587" name="Google Shape;587;p6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Summary</a:t>
            </a:r>
            <a:endParaRPr b="1" i="0" sz="4000" u="none" cap="none" strike="noStrike">
              <a:solidFill>
                <a:srgbClr val="000000"/>
              </a:solidFill>
              <a:latin typeface="Mukta"/>
              <a:ea typeface="Mukta"/>
              <a:cs typeface="Mukta"/>
              <a:sym typeface="Mukta"/>
            </a:endParaRPr>
          </a:p>
        </p:txBody>
      </p:sp>
      <p:graphicFrame>
        <p:nvGraphicFramePr>
          <p:cNvPr id="588" name="Google Shape;588;p64"/>
          <p:cNvGraphicFramePr/>
          <p:nvPr/>
        </p:nvGraphicFramePr>
        <p:xfrm>
          <a:off x="425963" y="1484350"/>
          <a:ext cx="3000000" cy="3000000"/>
        </p:xfrm>
        <a:graphic>
          <a:graphicData uri="http://schemas.openxmlformats.org/drawingml/2006/table">
            <a:tbl>
              <a:tblPr>
                <a:noFill/>
                <a:tableStyleId>{9E35EC5A-83DA-43DF-81EB-389D9783A163}</a:tableStyleId>
              </a:tblPr>
              <a:tblGrid>
                <a:gridCol w="1640025"/>
                <a:gridCol w="1640025"/>
                <a:gridCol w="1640025"/>
                <a:gridCol w="1640025"/>
                <a:gridCol w="1640025"/>
                <a:gridCol w="1640025"/>
                <a:gridCol w="1640025"/>
              </a:tblGrid>
              <a:tr h="5538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Sort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Adaptive?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Bubble</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Selection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Insertion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Heap</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Mukta"/>
                          <a:ea typeface="Mukta"/>
                          <a:cs typeface="Mukta"/>
                          <a:sym typeface="Mukta"/>
                        </a:rPr>
                        <a:t>(distinct keys)</a:t>
                      </a:r>
                      <a:endParaRPr sz="1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O(n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Merge</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ukta"/>
                          <a:ea typeface="Mukta"/>
                          <a:cs typeface="Mukta"/>
                          <a:sym typeface="Mukta"/>
                        </a:rPr>
                        <a:t>(if merge is stable)</a:t>
                      </a:r>
                      <a:endParaRPr sz="1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Quick</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O(log n)</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593" name="Shape 593"/>
        <p:cNvGrpSpPr/>
        <p:nvPr/>
      </p:nvGrpSpPr>
      <p:grpSpPr>
        <a:xfrm>
          <a:off x="0" y="0"/>
          <a:ext cx="0" cy="0"/>
          <a:chOff x="0" y="0"/>
          <a:chExt cx="0" cy="0"/>
        </a:xfrm>
      </p:grpSpPr>
      <p:sp>
        <p:nvSpPr>
          <p:cNvPr id="594" name="Google Shape;594;p65"/>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Binary Search</a:t>
            </a:r>
            <a:endParaRPr sz="6000">
              <a:solidFill>
                <a:srgbClr val="FFFFFF"/>
              </a:solidFill>
              <a:latin typeface="Mukta"/>
              <a:ea typeface="Mukta"/>
              <a:cs typeface="Mukta"/>
              <a:sym typeface="Mukt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Binary search is a classic topic for interview problems.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Let’s look at a few problems that can be solved using binary search!</a:t>
            </a:r>
            <a:endParaRPr>
              <a:latin typeface="Mukta"/>
              <a:ea typeface="Mukta"/>
              <a:cs typeface="Mukta"/>
              <a:sym typeface="Mukta"/>
            </a:endParaRPr>
          </a:p>
        </p:txBody>
      </p:sp>
      <p:sp>
        <p:nvSpPr>
          <p:cNvPr id="601" name="Google Shape;601;p6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Interview Problems</a:t>
            </a:r>
            <a:endParaRPr b="1" i="0" sz="4000" u="none" cap="none" strike="noStrike">
              <a:solidFill>
                <a:srgbClr val="000000"/>
              </a:solidFill>
              <a:latin typeface="Mukta"/>
              <a:ea typeface="Mukta"/>
              <a:cs typeface="Mukta"/>
              <a:sym typeface="Mukta"/>
            </a:endParaRPr>
          </a:p>
        </p:txBody>
      </p:sp>
      <p:pic>
        <p:nvPicPr>
          <p:cNvPr id="602" name="Google Shape;602;p66"/>
          <p:cNvPicPr preferRelativeResize="0"/>
          <p:nvPr/>
        </p:nvPicPr>
        <p:blipFill rotWithShape="1">
          <a:blip r:embed="rId3">
            <a:alphaModFix/>
          </a:blip>
          <a:srcRect b="0" l="0" r="0" t="0"/>
          <a:stretch/>
        </p:blipFill>
        <p:spPr>
          <a:xfrm>
            <a:off x="2585488" y="2626025"/>
            <a:ext cx="6927376" cy="38966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an array that is first increasing and then decreasing. Find the maximum value of this array.</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8</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80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400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9</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7</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6</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40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80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120</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609" name="Google Shape;609;p6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4000" u="none" cap="none" strike="noStrike">
                <a:solidFill>
                  <a:schemeClr val="dk1"/>
                </a:solidFill>
                <a:latin typeface="Mukta"/>
                <a:ea typeface="Mukta"/>
                <a:cs typeface="Mukta"/>
                <a:sym typeface="Mukta"/>
              </a:rPr>
              <a:t>Binary Search Question #1</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an array that is first increasing and then decreasing. Find the maximum value of this array.</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Solution: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perform a binary search</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element is greater than both of its adjacent elements, it is the maximum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is greater than element to its right and smaller than element to its left, then max element lies to the left of mid (we are on decreasing side of the array)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element is smaller than element to its right and greater than element to its left, then max element lies to the right of mid (we are on increasing side)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616" name="Google Shape;616;p6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#1</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that is rotated at a certain position. Return the minimum element.</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5, 6, 1, 2, 3, 4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1, 2, 3, 4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2, 1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2, 3, 4, 5, 6, 1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623" name="Google Shape;623;p6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#2</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that is rotated at a certain position. Return the minimum element.</a:t>
            </a:r>
            <a:endParaRPr>
              <a:latin typeface="Mukta"/>
              <a:ea typeface="Mukta"/>
              <a:cs typeface="Mukta"/>
              <a:sym typeface="Mukta"/>
            </a:endParaRPr>
          </a:p>
          <a:p>
            <a:pPr indent="-355600" lvl="0" marL="457200" marR="0" rtl="0" algn="l">
              <a:lnSpc>
                <a:spcPct val="115000"/>
              </a:lnSpc>
              <a:spcBef>
                <a:spcPts val="0"/>
              </a:spcBef>
              <a:spcAft>
                <a:spcPts val="0"/>
              </a:spcAft>
              <a:buSzPts val="2000"/>
              <a:buFont typeface="Mukta"/>
              <a:buChar char="•"/>
            </a:pPr>
            <a:r>
              <a:rPr lang="en-US" sz="2000">
                <a:latin typeface="Mukta"/>
                <a:ea typeface="Mukta"/>
                <a:cs typeface="Mukta"/>
                <a:sym typeface="Mukta"/>
              </a:rPr>
              <a:t>Solution:</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perform a binary search</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the minimum element is the only element whose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previous element is greater than it</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check the middle element - if the element to its left is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greater than it, mid is the min</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if the element to its left is less than or equal, it is not the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minimum; the minimum lies either in its  left or right half</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if the middle element is smaller than the last element, the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minimum lies in the left half; else, it lies in the right half</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When you have narrowed the minimum down to two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elements, you can compare their values to find the min</a:t>
            </a:r>
            <a:endParaRPr sz="2000">
              <a:latin typeface="Mukta"/>
              <a:ea typeface="Mukta"/>
              <a:cs typeface="Mukta"/>
              <a:sym typeface="Mukta"/>
            </a:endParaRPr>
          </a:p>
          <a:p>
            <a:pPr indent="0" lvl="0" marL="0" marR="0" rtl="0" algn="l">
              <a:lnSpc>
                <a:spcPct val="100000"/>
              </a:lnSpc>
              <a:spcBef>
                <a:spcPts val="0"/>
              </a:spcBef>
              <a:spcAft>
                <a:spcPts val="0"/>
              </a:spcAft>
              <a:buSzPts val="2800"/>
              <a:buNone/>
            </a:pPr>
            <a:r>
              <a:t/>
            </a:r>
            <a:endParaRPr sz="1800">
              <a:latin typeface="Mukta"/>
              <a:ea typeface="Mukta"/>
              <a:cs typeface="Mukta"/>
              <a:sym typeface="Mukta"/>
            </a:endParaRPr>
          </a:p>
        </p:txBody>
      </p:sp>
      <p:sp>
        <p:nvSpPr>
          <p:cNvPr id="630" name="Google Shape;630;p7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#2</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
        <p:nvSpPr>
          <p:cNvPr id="631" name="Google Shape;631;p70"/>
          <p:cNvSpPr txBox="1"/>
          <p:nvPr/>
        </p:nvSpPr>
        <p:spPr>
          <a:xfrm>
            <a:off x="8262325" y="2375700"/>
            <a:ext cx="37359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3494BA"/>
              </a:buClr>
              <a:buSzPts val="2000"/>
              <a:buFont typeface="Calibri"/>
              <a:buNone/>
            </a:pPr>
            <a:r>
              <a:rPr b="1" i="0" lang="en-US" sz="2000" u="none" cap="none" strike="noStrike">
                <a:solidFill>
                  <a:srgbClr val="000000"/>
                </a:solidFill>
                <a:latin typeface="Mukta"/>
                <a:ea typeface="Mukta"/>
                <a:cs typeface="Mukta"/>
                <a:sym typeface="Mukta"/>
              </a:rPr>
              <a:t>Example:</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{5, 6, 1, 2, 3, 4}</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Mid element is 2. The element to the left is not greater than it. Hence, it is not the minimum.</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Since 2 is smaller than 4 (the last element), it means the rotation point lies before mid. Therefore, we check the left half.</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where every number occurs twice except for one number. Find this number that only appears once.</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1, 1, 6, 6, 9, 9, 22, 22, 26, 30, 30, 40, 40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26</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1, 2, 2, 3, 3, 4, 4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1, 1, 2, 2, 3, 3, 4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4</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281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281</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638" name="Google Shape;638;p7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#3</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You are given a sorted array where every number occurs twice except for one number. Find this number that only appears once.</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Key observation: if there were no odd element out, the first occurence of each number would be found at an even index, and the second occurrence would be found at an odd index.</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This is true until we reach the odd one out! Once we reach this point, the opposite will be true (the first occurrence would be found at an odd index, the second at an even index). We will do a binary search to find the index of the odd one out.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 is even, check if a[mid] == a[mid + 1]</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 is odd, check if a[mid] == a[mid - 1]</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if these conditions hold, the odd one out must be found to the right, else it must be found to the left!</a:t>
            </a:r>
            <a:endParaRPr>
              <a:latin typeface="Mukta"/>
              <a:ea typeface="Mukta"/>
              <a:cs typeface="Mukta"/>
              <a:sym typeface="Mukta"/>
            </a:endParaRPr>
          </a:p>
          <a:p>
            <a:pPr indent="0" lvl="0" marL="0" marR="0" rtl="0" algn="l">
              <a:lnSpc>
                <a:spcPct val="100000"/>
              </a:lnSpc>
              <a:spcBef>
                <a:spcPts val="0"/>
              </a:spcBef>
              <a:spcAft>
                <a:spcPts val="0"/>
              </a:spcAft>
              <a:buSzPts val="2800"/>
              <a:buNone/>
            </a:pPr>
            <a:r>
              <a:t/>
            </a:r>
            <a:endParaRPr sz="1800">
              <a:latin typeface="Mukta"/>
              <a:ea typeface="Mukta"/>
              <a:cs typeface="Mukta"/>
              <a:sym typeface="Mukta"/>
            </a:endParaRPr>
          </a:p>
        </p:txBody>
      </p:sp>
      <p:sp>
        <p:nvSpPr>
          <p:cNvPr id="645" name="Google Shape;645;p7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#3</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32BA6E"/>
            </a:gs>
            <a:gs pos="100000">
              <a:srgbClr val="298F70"/>
            </a:gs>
          </a:gsLst>
          <a:path path="circle">
            <a:fillToRect b="50%" l="50%" r="50%" t="50%"/>
          </a:path>
          <a:tileRect/>
        </a:gradFill>
      </p:bgPr>
    </p:bg>
    <p:spTree>
      <p:nvGrpSpPr>
        <p:cNvPr id="650" name="Shape 650"/>
        <p:cNvGrpSpPr/>
        <p:nvPr/>
      </p:nvGrpSpPr>
      <p:grpSpPr>
        <a:xfrm>
          <a:off x="0" y="0"/>
          <a:ext cx="0" cy="0"/>
          <a:chOff x="0" y="0"/>
          <a:chExt cx="0" cy="0"/>
        </a:xfrm>
      </p:grpSpPr>
      <p:sp>
        <p:nvSpPr>
          <p:cNvPr id="651" name="Google Shape;651;p7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Bonus Interview Brain Teaser</a:t>
            </a:r>
            <a:endParaRPr sz="6000">
              <a:solidFill>
                <a:srgbClr val="FFFFFF"/>
              </a:solidFill>
              <a:latin typeface="Mukta"/>
              <a:ea typeface="Mukta"/>
              <a:cs typeface="Mukta"/>
              <a:sym typeface="Muk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Review all your lecture and lab notes! </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Understand how to do all the lab coding exercises and projects!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Check out </a:t>
            </a:r>
            <a:r>
              <a:rPr lang="en-US" u="sng">
                <a:solidFill>
                  <a:schemeClr val="hlink"/>
                </a:solidFill>
                <a:latin typeface="Mukta"/>
                <a:ea typeface="Mukta"/>
                <a:cs typeface="Mukta"/>
                <a:sym typeface="Mukta"/>
                <a:hlinkClick r:id="rId3"/>
              </a:rPr>
              <a:t>Piazza @1137</a:t>
            </a:r>
            <a:r>
              <a:rPr lang="en-US">
                <a:latin typeface="Mukta"/>
                <a:ea typeface="Mukta"/>
                <a:cs typeface="Mukta"/>
                <a:sym typeface="Mukta"/>
              </a:rPr>
              <a:t> for additional (leetcode-style) FRQ practice</a:t>
            </a:r>
            <a:endParaRPr>
              <a:latin typeface="Mukta"/>
              <a:ea typeface="Mukta"/>
              <a:cs typeface="Mukta"/>
              <a:sym typeface="Mukta"/>
            </a:endParaRPr>
          </a:p>
          <a:p>
            <a:pPr indent="-406400" lvl="1" marL="914400" rtl="0" algn="l">
              <a:lnSpc>
                <a:spcPct val="115000"/>
              </a:lnSpc>
              <a:spcBef>
                <a:spcPts val="0"/>
              </a:spcBef>
              <a:spcAft>
                <a:spcPts val="0"/>
              </a:spcAft>
              <a:buSzPts val="2800"/>
              <a:buFont typeface="Mukta"/>
              <a:buChar char="•"/>
            </a:pPr>
            <a:r>
              <a:rPr lang="en-US" sz="2800">
                <a:latin typeface="Mukta"/>
                <a:ea typeface="Mukta"/>
                <a:cs typeface="Mukta"/>
                <a:sym typeface="Mukta"/>
              </a:rPr>
              <a:t>Midterm topics include sorting, binary search, union-find, stacks/queues, linked list, and array</a:t>
            </a:r>
            <a:endParaRPr sz="2800">
              <a:latin typeface="Mukta"/>
              <a:ea typeface="Mukta"/>
              <a:cs typeface="Mukta"/>
              <a:sym typeface="Mukta"/>
            </a:endParaRPr>
          </a:p>
          <a:p>
            <a:pPr indent="-406400" lvl="1" marL="914400" rtl="0" algn="l">
              <a:lnSpc>
                <a:spcPct val="115000"/>
              </a:lnSpc>
              <a:spcBef>
                <a:spcPts val="0"/>
              </a:spcBef>
              <a:spcAft>
                <a:spcPts val="0"/>
              </a:spcAft>
              <a:buSzPts val="2800"/>
              <a:buFont typeface="Mukta"/>
              <a:buChar char="•"/>
            </a:pPr>
            <a:r>
              <a:rPr lang="en-US" sz="2800">
                <a:latin typeface="Mukta"/>
                <a:ea typeface="Mukta"/>
                <a:cs typeface="Mukta"/>
                <a:sym typeface="Mukta"/>
              </a:rPr>
              <a:t>Not required for success, simply a resource that’s available</a:t>
            </a:r>
            <a:endParaRPr sz="2800">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Bring a pencil, eraser, MCard, and an 8.5”x11” note sheet (both sides OK)</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No calculators or other electronic devices</a:t>
            </a:r>
            <a:endParaRPr>
              <a:latin typeface="Mukta"/>
              <a:ea typeface="Mukta"/>
              <a:cs typeface="Mukta"/>
              <a:sym typeface="Mukta"/>
            </a:endParaRPr>
          </a:p>
          <a:p>
            <a:pPr indent="0" lvl="0" marL="0" marR="0" rtl="0" algn="l">
              <a:lnSpc>
                <a:spcPct val="115000"/>
              </a:lnSpc>
              <a:spcBef>
                <a:spcPts val="0"/>
              </a:spcBef>
              <a:spcAft>
                <a:spcPts val="0"/>
              </a:spcAft>
              <a:buSzPts val="2800"/>
              <a:buNone/>
            </a:pPr>
            <a:r>
              <a:t/>
            </a:r>
            <a:endParaRPr>
              <a:latin typeface="Mukta"/>
              <a:ea typeface="Mukta"/>
              <a:cs typeface="Mukta"/>
              <a:sym typeface="Mukta"/>
            </a:endParaRPr>
          </a:p>
        </p:txBody>
      </p:sp>
      <p:sp>
        <p:nvSpPr>
          <p:cNvPr id="139" name="Google Shape;139;p20"/>
          <p:cNvSpPr txBox="1"/>
          <p:nvPr/>
        </p:nvSpPr>
        <p:spPr>
          <a:xfrm>
            <a:off x="383375" y="224350"/>
            <a:ext cx="116391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Mukta"/>
                <a:ea typeface="Mukta"/>
                <a:cs typeface="Mukta"/>
                <a:sym typeface="Mukta"/>
              </a:rPr>
              <a:t>Additional Reminders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 name="Shape 656"/>
        <p:cNvGrpSpPr/>
        <p:nvPr/>
      </p:nvGrpSpPr>
      <p:grpSpPr>
        <a:xfrm>
          <a:off x="0" y="0"/>
          <a:ext cx="0" cy="0"/>
          <a:chOff x="0" y="0"/>
          <a:chExt cx="0" cy="0"/>
        </a:xfrm>
      </p:grpSpPr>
      <p:sp>
        <p:nvSpPr>
          <p:cNvPr id="657" name="Google Shape;657;p7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Brain Teaser (Exercise for Home)</a:t>
            </a:r>
            <a:endParaRPr b="1" i="0" sz="4000" u="none" cap="none" strike="noStrike">
              <a:solidFill>
                <a:srgbClr val="000000"/>
              </a:solidFill>
              <a:latin typeface="Mukta"/>
              <a:ea typeface="Mukta"/>
              <a:cs typeface="Mukta"/>
              <a:sym typeface="Mukta"/>
            </a:endParaRPr>
          </a:p>
        </p:txBody>
      </p:sp>
      <p:sp>
        <p:nvSpPr>
          <p:cNvPr id="658" name="Google Shape;658;p74"/>
          <p:cNvSpPr txBox="1"/>
          <p:nvPr>
            <p:ph idx="4294967295" type="body"/>
          </p:nvPr>
        </p:nvSpPr>
        <p:spPr>
          <a:xfrm>
            <a:off x="425975" y="1271875"/>
            <a:ext cx="11693100" cy="57687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1000"/>
              </a:spcBef>
              <a:spcAft>
                <a:spcPts val="0"/>
              </a:spcAft>
              <a:buSzPts val="2400"/>
              <a:buFont typeface="Mukta"/>
              <a:buChar char="•"/>
            </a:pPr>
            <a:r>
              <a:rPr lang="en-US" sz="2400">
                <a:latin typeface="Mukta"/>
                <a:ea typeface="Mukta"/>
                <a:cs typeface="Mukta"/>
                <a:sym typeface="Mukta"/>
              </a:rPr>
              <a:t>There are 2810 light bulbs lined up in a row in a long room. Each bulb has its own switch, and all switches are switched OFF at the beginning. The bulbs are numbered consecutively from 1 to 2810. </a:t>
            </a:r>
            <a:endParaRPr sz="2400">
              <a:latin typeface="Mukta"/>
              <a:ea typeface="Mukta"/>
              <a:cs typeface="Mukta"/>
              <a:sym typeface="Mukta"/>
            </a:endParaRPr>
          </a:p>
          <a:p>
            <a:pPr indent="0" lvl="0" marL="457200" rtl="0" algn="l">
              <a:lnSpc>
                <a:spcPct val="90000"/>
              </a:lnSpc>
              <a:spcBef>
                <a:spcPts val="1000"/>
              </a:spcBef>
              <a:spcAft>
                <a:spcPts val="0"/>
              </a:spcAft>
              <a:buSzPts val="2800"/>
              <a:buNone/>
            </a:pPr>
            <a:r>
              <a:rPr lang="en-US" sz="2400">
                <a:latin typeface="Mukta"/>
                <a:ea typeface="Mukta"/>
                <a:cs typeface="Mukta"/>
                <a:sym typeface="Mukta"/>
              </a:rPr>
              <a:t>There are 2810 people lined up outside the entry door. Person 1 enters the room, flips the switch on every bulb, and exits. After person 1 leaves the room, person 2 enters and flips the switch on every second bulb (turning off bulbs 2, 4, 6...). After person 2 leaves, person 3 enters and flips the switch of every third bulb (changing the state on bulbs 3, 6, 9...). This continues until all 2810 people have passed through the room, where the 2810th person only flips the switch of the 2810th bulb.</a:t>
            </a:r>
            <a:endParaRPr sz="2400">
              <a:latin typeface="Mukta"/>
              <a:ea typeface="Mukta"/>
              <a:cs typeface="Mukta"/>
              <a:sym typeface="Mukta"/>
            </a:endParaRPr>
          </a:p>
          <a:p>
            <a:pPr indent="0" lvl="0" marL="457200" rtl="0" algn="l">
              <a:lnSpc>
                <a:spcPct val="90000"/>
              </a:lnSpc>
              <a:spcBef>
                <a:spcPts val="1000"/>
              </a:spcBef>
              <a:spcAft>
                <a:spcPts val="0"/>
              </a:spcAft>
              <a:buClr>
                <a:schemeClr val="dk1"/>
              </a:buClr>
              <a:buSzPts val="1100"/>
              <a:buFont typeface="Arial"/>
              <a:buNone/>
            </a:pPr>
            <a:r>
              <a:rPr b="1" lang="en-US" sz="2400">
                <a:solidFill>
                  <a:srgbClr val="FF0000"/>
                </a:solidFill>
                <a:latin typeface="Mukta"/>
                <a:ea typeface="Mukta"/>
                <a:cs typeface="Mukta"/>
                <a:sym typeface="Mukta"/>
              </a:rPr>
              <a:t>After all 2810 people have exited the room, how many light bulbs are turned ON?</a:t>
            </a:r>
            <a:endParaRPr b="1" sz="2400">
              <a:solidFill>
                <a:srgbClr val="FF0000"/>
              </a:solidFill>
              <a:latin typeface="Mukta"/>
              <a:ea typeface="Mukta"/>
              <a:cs typeface="Mukta"/>
              <a:sym typeface="Mukta"/>
            </a:endParaRPr>
          </a:p>
          <a:p>
            <a:pPr indent="0" lvl="0" marL="457200" rtl="0" algn="l">
              <a:lnSpc>
                <a:spcPct val="90000"/>
              </a:lnSpc>
              <a:spcBef>
                <a:spcPts val="1000"/>
              </a:spcBef>
              <a:spcAft>
                <a:spcPts val="0"/>
              </a:spcAft>
              <a:buClr>
                <a:schemeClr val="dk1"/>
              </a:buClr>
              <a:buSzPts val="1100"/>
              <a:buFont typeface="Arial"/>
              <a:buNone/>
            </a:pPr>
            <a:r>
              <a:rPr b="1" lang="en-US" sz="2400">
                <a:solidFill>
                  <a:srgbClr val="0000FF"/>
                </a:solidFill>
                <a:latin typeface="Mukta"/>
                <a:ea typeface="Mukta"/>
                <a:cs typeface="Mukta"/>
                <a:sym typeface="Mukta"/>
              </a:rPr>
              <a:t>Suppose you have the ability to remove bulbs from the room in reverse order, first removing bulb 2810, then 2809, etc. What is the minimum number of bulbs you would have to remove for the number of bulbs that are turned ON to change?</a:t>
            </a:r>
            <a:endParaRPr b="1" sz="2400">
              <a:solidFill>
                <a:srgbClr val="0000FF"/>
              </a:solidFill>
              <a:latin typeface="Mukta"/>
              <a:ea typeface="Mukta"/>
              <a:cs typeface="Mukta"/>
              <a:sym typeface="Mukta"/>
            </a:endParaRPr>
          </a:p>
          <a:p>
            <a:pPr indent="0" lvl="0" marL="457200" rtl="0" algn="l">
              <a:lnSpc>
                <a:spcPct val="90000"/>
              </a:lnSpc>
              <a:spcBef>
                <a:spcPts val="1000"/>
              </a:spcBef>
              <a:spcAft>
                <a:spcPts val="0"/>
              </a:spcAft>
              <a:buSzPts val="2800"/>
              <a:buNone/>
            </a:pPr>
            <a:r>
              <a:t/>
            </a:r>
            <a:endParaRPr sz="2400">
              <a:latin typeface="Mukta"/>
              <a:ea typeface="Mukta"/>
              <a:cs typeface="Mukta"/>
              <a:sym typeface="Mukt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663" name="Shape 663"/>
        <p:cNvGrpSpPr/>
        <p:nvPr/>
      </p:nvGrpSpPr>
      <p:grpSpPr>
        <a:xfrm>
          <a:off x="0" y="0"/>
          <a:ext cx="0" cy="0"/>
          <a:chOff x="0" y="0"/>
          <a:chExt cx="0" cy="0"/>
        </a:xfrm>
      </p:grpSpPr>
      <p:sp>
        <p:nvSpPr>
          <p:cNvPr id="664" name="Google Shape;664;p75"/>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Handwritten Problem</a:t>
            </a:r>
            <a:endParaRPr sz="6000">
              <a:solidFill>
                <a:srgbClr val="FFFFFF"/>
              </a:solidFill>
              <a:latin typeface="Mukta"/>
              <a:ea typeface="Mukta"/>
              <a:cs typeface="Mukta"/>
              <a:sym typeface="Mukt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a:t>
            </a:r>
            <a:endParaRPr b="1" i="0" sz="4000" u="none" cap="none" strike="noStrike">
              <a:solidFill>
                <a:srgbClr val="000000"/>
              </a:solidFill>
              <a:latin typeface="Mukta"/>
              <a:ea typeface="Mukta"/>
              <a:cs typeface="Mukta"/>
              <a:sym typeface="Mukta"/>
            </a:endParaRPr>
          </a:p>
        </p:txBody>
      </p:sp>
      <p:sp>
        <p:nvSpPr>
          <p:cNvPr id="671" name="Google Shape;671;p76"/>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Given a vector with </a:t>
            </a:r>
            <a:r>
              <a:rPr i="1" lang="en-US">
                <a:latin typeface="Mukta"/>
                <a:ea typeface="Mukta"/>
                <a:cs typeface="Mukta"/>
                <a:sym typeface="Mukta"/>
              </a:rPr>
              <a:t>n</a:t>
            </a:r>
            <a:r>
              <a:rPr lang="en-US">
                <a:latin typeface="Mukta"/>
                <a:ea typeface="Mukta"/>
                <a:cs typeface="Mukta"/>
                <a:sym typeface="Mukta"/>
              </a:rPr>
              <a:t> elements with values of either 0, 1, or 2, devise an O(n) algorithm to sort this vector. You must do this in a </a:t>
            </a:r>
            <a:r>
              <a:rPr b="1" lang="en-US">
                <a:latin typeface="Mukta"/>
                <a:ea typeface="Mukta"/>
                <a:cs typeface="Mukta"/>
                <a:sym typeface="Mukta"/>
              </a:rPr>
              <a:t>single pass </a:t>
            </a:r>
            <a:r>
              <a:rPr lang="en-US">
                <a:latin typeface="Mukta"/>
                <a:ea typeface="Mukta"/>
                <a:cs typeface="Mukta"/>
                <a:sym typeface="Mukta"/>
              </a:rPr>
              <a:t>of the vector. You may </a:t>
            </a:r>
            <a:r>
              <a:rPr b="1" lang="en-US">
                <a:latin typeface="Mukta"/>
                <a:ea typeface="Mukta"/>
                <a:cs typeface="Mukta"/>
                <a:sym typeface="Mukta"/>
              </a:rPr>
              <a:t>NOT</a:t>
            </a:r>
            <a:r>
              <a:rPr lang="en-US">
                <a:latin typeface="Mukta"/>
                <a:ea typeface="Mukta"/>
                <a:cs typeface="Mukta"/>
                <a:sym typeface="Mukta"/>
              </a:rPr>
              <a:t> copy items, create arrays or strings, or do any other memory allocation. Make sure your algorithm works for all cases.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You may use </a:t>
            </a:r>
            <a:r>
              <a:rPr lang="en-US">
                <a:latin typeface="Consolas"/>
                <a:ea typeface="Consolas"/>
                <a:cs typeface="Consolas"/>
                <a:sym typeface="Consolas"/>
              </a:rPr>
              <a:t>std::swap</a:t>
            </a:r>
            <a:r>
              <a:rPr lang="en-US">
                <a:latin typeface="Mukta"/>
                <a:ea typeface="Mukta"/>
                <a:cs typeface="Mukta"/>
                <a:sym typeface="Mukta"/>
              </a:rPr>
              <a:t> to swap two items in the vector.</a:t>
            </a:r>
            <a:endParaRPr>
              <a:latin typeface="Mukta"/>
              <a:ea typeface="Mukta"/>
              <a:cs typeface="Mukta"/>
              <a:sym typeface="Mukta"/>
            </a:endParaRPr>
          </a:p>
          <a:p>
            <a:pPr indent="0" lvl="0" marL="457200" rtl="0" algn="l">
              <a:lnSpc>
                <a:spcPct val="135000"/>
              </a:lnSpc>
              <a:spcBef>
                <a:spcPts val="0"/>
              </a:spcBef>
              <a:spcAft>
                <a:spcPts val="0"/>
              </a:spcAft>
              <a:buSzPts val="2800"/>
              <a:buNone/>
            </a:pPr>
            <a:r>
              <a:t/>
            </a:r>
            <a:endParaRPr sz="1800">
              <a:latin typeface="Consolas"/>
              <a:ea typeface="Consolas"/>
              <a:cs typeface="Consolas"/>
              <a:sym typeface="Consolas"/>
            </a:endParaRPr>
          </a:p>
          <a:p>
            <a:pPr indent="0" lvl="0" marL="457200" rtl="0" algn="l">
              <a:lnSpc>
                <a:spcPct val="135000"/>
              </a:lnSpc>
              <a:spcBef>
                <a:spcPts val="0"/>
              </a:spcBef>
              <a:spcAft>
                <a:spcPts val="0"/>
              </a:spcAft>
              <a:buClr>
                <a:srgbClr val="000000"/>
              </a:buClr>
              <a:buSzPts val="1100"/>
              <a:buFont typeface="Arial"/>
              <a:buNone/>
            </a:pPr>
            <a:r>
              <a:rPr lang="en-US" sz="1800">
                <a:latin typeface="Consolas"/>
                <a:ea typeface="Consolas"/>
                <a:cs typeface="Consolas"/>
                <a:sym typeface="Consolas"/>
              </a:rPr>
              <a:t>BEFORE: arr[] = {</a:t>
            </a:r>
            <a:r>
              <a:rPr lang="en-US" sz="1800">
                <a:solidFill>
                  <a:srgbClr val="09885A"/>
                </a:solidFill>
                <a:latin typeface="Consolas"/>
                <a:ea typeface="Consolas"/>
                <a:cs typeface="Consolas"/>
                <a:sym typeface="Consolas"/>
              </a:rPr>
              <a:t>2, 1, 0, 0, 2, 1, 2, 2, 0, 1, 1, 1, 0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rgbClr val="000000"/>
              </a:buClr>
              <a:buSzPts val="1100"/>
              <a:buFont typeface="Arial"/>
              <a:buNone/>
            </a:pPr>
            <a:r>
              <a:rPr lang="en-US" sz="1800">
                <a:latin typeface="Consolas"/>
                <a:ea typeface="Consolas"/>
                <a:cs typeface="Consolas"/>
                <a:sym typeface="Consolas"/>
              </a:rPr>
              <a:t>AFTER: arr[] = {</a:t>
            </a:r>
            <a:r>
              <a:rPr lang="en-US" sz="1800">
                <a:solidFill>
                  <a:srgbClr val="09885A"/>
                </a:solidFill>
                <a:latin typeface="Consolas"/>
                <a:ea typeface="Consolas"/>
                <a:cs typeface="Consolas"/>
                <a:sym typeface="Consolas"/>
              </a:rPr>
              <a:t>0, 0, 0, 0, 1, 1, 1, 1, 1, 2, 2, 2, 2</a:t>
            </a:r>
            <a:r>
              <a:rPr lang="en-US" sz="1800">
                <a:latin typeface="Consolas"/>
                <a:ea typeface="Consolas"/>
                <a:cs typeface="Consolas"/>
                <a:sym typeface="Consolas"/>
              </a:rPr>
              <a:t>}</a:t>
            </a:r>
            <a:endParaRPr>
              <a:latin typeface="Mukta"/>
              <a:ea typeface="Mukta"/>
              <a:cs typeface="Mukta"/>
              <a:sym typeface="Mukta"/>
            </a:endParaRPr>
          </a:p>
          <a:p>
            <a:pPr indent="0" lvl="0" marL="0" rtl="0" algn="l">
              <a:lnSpc>
                <a:spcPct val="100000"/>
              </a:lnSpc>
              <a:spcBef>
                <a:spcPts val="0"/>
              </a:spcBef>
              <a:spcAft>
                <a:spcPts val="0"/>
              </a:spcAft>
              <a:buSzPts val="2800"/>
              <a:buNone/>
            </a:pPr>
            <a:r>
              <a:t/>
            </a:r>
            <a:endParaRPr>
              <a:latin typeface="Mukta"/>
              <a:ea typeface="Mukta"/>
              <a:cs typeface="Mukta"/>
              <a:sym typeface="Mukta"/>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8000"/>
                </a:solidFill>
                <a:latin typeface="Consolas"/>
                <a:ea typeface="Consolas"/>
                <a:cs typeface="Consolas"/>
                <a:sym typeface="Consolas"/>
              </a:rPr>
              <a:t>// sort a vector of 0s, 1s, and 2s in linear time</a:t>
            </a:r>
            <a:endParaRPr sz="24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latin typeface="Consolas"/>
                <a:ea typeface="Consolas"/>
                <a:cs typeface="Consolas"/>
                <a:sym typeface="Consolas"/>
              </a:rPr>
              <a:t>void </a:t>
            </a:r>
            <a:r>
              <a:rPr lang="en-US" sz="2400">
                <a:solidFill>
                  <a:srgbClr val="795E26"/>
                </a:solidFill>
                <a:latin typeface="Consolas"/>
                <a:ea typeface="Consolas"/>
                <a:cs typeface="Consolas"/>
                <a:sym typeface="Consolas"/>
              </a:rPr>
              <a:t>sort012</a:t>
            </a:r>
            <a:r>
              <a:rPr lang="en-US" sz="2400">
                <a:latin typeface="Consolas"/>
                <a:ea typeface="Consolas"/>
                <a:cs typeface="Consolas"/>
                <a:sym typeface="Consolas"/>
              </a:rPr>
              <a:t>(vector&lt;</a:t>
            </a:r>
            <a:r>
              <a:rPr lang="en-US" sz="2400">
                <a:solidFill>
                  <a:srgbClr val="0000FF"/>
                </a:solidFill>
                <a:latin typeface="Consolas"/>
                <a:ea typeface="Consolas"/>
                <a:cs typeface="Consolas"/>
                <a:sym typeface="Consolas"/>
              </a:rPr>
              <a:t>int</a:t>
            </a:r>
            <a:r>
              <a:rPr lang="en-US" sz="2400">
                <a:latin typeface="Consolas"/>
                <a:ea typeface="Consolas"/>
                <a:cs typeface="Consolas"/>
                <a:sym typeface="Consolas"/>
              </a:rPr>
              <a:t>&gt;&amp; nums);</a:t>
            </a:r>
            <a:endParaRPr>
              <a:latin typeface="Mukta"/>
              <a:ea typeface="Mukta"/>
              <a:cs typeface="Mukta"/>
              <a:sym typeface="Mukta"/>
            </a:endParaRPr>
          </a:p>
          <a:p>
            <a:pPr indent="0" lvl="0" marL="457200" rtl="0" algn="l">
              <a:lnSpc>
                <a:spcPct val="100000"/>
              </a:lnSpc>
              <a:spcBef>
                <a:spcPts val="0"/>
              </a:spcBef>
              <a:spcAft>
                <a:spcPts val="0"/>
              </a:spcAft>
              <a:buClr>
                <a:srgbClr val="000000"/>
              </a:buClr>
              <a:buSzPts val="1100"/>
              <a:buFont typeface="Arial"/>
              <a:buNone/>
            </a:pPr>
            <a:r>
              <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676" name="Shape 676"/>
        <p:cNvGrpSpPr/>
        <p:nvPr/>
      </p:nvGrpSpPr>
      <p:grpSpPr>
        <a:xfrm>
          <a:off x="0" y="0"/>
          <a:ext cx="0" cy="0"/>
          <a:chOff x="0" y="0"/>
          <a:chExt cx="0" cy="0"/>
        </a:xfrm>
      </p:grpSpPr>
      <p:sp>
        <p:nvSpPr>
          <p:cNvPr id="677" name="Google Shape;677;p7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Good Luck on the Exam!</a:t>
            </a:r>
            <a:endParaRPr sz="6000">
              <a:solidFill>
                <a:srgbClr val="FFFFFF"/>
              </a:solidFill>
              <a:latin typeface="Mukta"/>
              <a:ea typeface="Mukta"/>
              <a:cs typeface="Mukta"/>
              <a:sym typeface="Muk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p21"/>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Types of Containers</a:t>
            </a:r>
            <a:endParaRPr sz="6000">
              <a:solidFill>
                <a:srgbClr val="FFFFFF"/>
              </a:solidFill>
              <a:latin typeface="Mukta"/>
              <a:ea typeface="Mukta"/>
              <a:cs typeface="Mukta"/>
              <a:sym typeface="Muk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Searchable</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containers that support </a:t>
            </a:r>
            <a:r>
              <a:rPr lang="en-US">
                <a:latin typeface="Consolas"/>
                <a:ea typeface="Consolas"/>
                <a:cs typeface="Consolas"/>
                <a:sym typeface="Consolas"/>
              </a:rPr>
              <a:t>find()</a:t>
            </a:r>
            <a:endParaRPr>
              <a:latin typeface="Consolas"/>
              <a:ea typeface="Consolas"/>
              <a:cs typeface="Consolas"/>
              <a:sym typeface="Consolas"/>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searchable</a:t>
            </a:r>
            <a:r>
              <a:rPr lang="en-US">
                <a:latin typeface="Mukta"/>
                <a:ea typeface="Mukta"/>
                <a:cs typeface="Mukta"/>
                <a:sym typeface="Mukta"/>
              </a:rPr>
              <a:t>: vector, deque, list; </a:t>
            </a:r>
            <a:r>
              <a:rPr lang="en-US" u="sng">
                <a:latin typeface="Mukta"/>
                <a:ea typeface="Mukta"/>
                <a:cs typeface="Mukta"/>
                <a:sym typeface="Mukta"/>
              </a:rPr>
              <a:t>not searchable</a:t>
            </a:r>
            <a:r>
              <a:rPr lang="en-US">
                <a:latin typeface="Mukta"/>
                <a:ea typeface="Mukta"/>
                <a:cs typeface="Mukta"/>
                <a:sym typeface="Mukta"/>
              </a:rPr>
              <a:t>: stack, queue</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Sequential</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allows iteration over elements in some order</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sequential</a:t>
            </a:r>
            <a:r>
              <a:rPr lang="en-US">
                <a:latin typeface="Mukta"/>
                <a:ea typeface="Mukta"/>
                <a:cs typeface="Mukta"/>
                <a:sym typeface="Mukta"/>
              </a:rPr>
              <a:t>: vector, deque, list; </a:t>
            </a:r>
            <a:r>
              <a:rPr lang="en-US" u="sng">
                <a:latin typeface="Mukta"/>
                <a:ea typeface="Mukta"/>
                <a:cs typeface="Mukta"/>
                <a:sym typeface="Mukta"/>
              </a:rPr>
              <a:t>not sequential</a:t>
            </a:r>
            <a:r>
              <a:rPr lang="en-US">
                <a:latin typeface="Mukta"/>
                <a:ea typeface="Mukta"/>
                <a:cs typeface="Mukta"/>
                <a:sym typeface="Mukta"/>
              </a:rPr>
              <a:t>: stack, queue</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52" name="Google Shape;152;p2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pic>
        <p:nvPicPr>
          <p:cNvPr id="153" name="Google Shape;153;p22"/>
          <p:cNvPicPr preferRelativeResize="0"/>
          <p:nvPr/>
        </p:nvPicPr>
        <p:blipFill rotWithShape="1">
          <a:blip r:embed="rId3">
            <a:alphaModFix/>
          </a:blip>
          <a:srcRect b="17406" l="0" r="0" t="41859"/>
          <a:stretch/>
        </p:blipFill>
        <p:spPr>
          <a:xfrm>
            <a:off x="778625" y="4811175"/>
            <a:ext cx="11119650" cy="17590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4294967295" type="body"/>
          </p:nvPr>
        </p:nvSpPr>
        <p:spPr>
          <a:xfrm>
            <a:off x="425975" y="1271875"/>
            <a:ext cx="110769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Sorted</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elements are stored in some pre-defined order based on a sorting criteria</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does not support </a:t>
            </a:r>
            <a:r>
              <a:rPr lang="en-US">
                <a:latin typeface="Consolas"/>
                <a:ea typeface="Consolas"/>
                <a:cs typeface="Consolas"/>
                <a:sym typeface="Consolas"/>
              </a:rPr>
              <a:t>insert()</a:t>
            </a:r>
            <a:r>
              <a:rPr lang="en-US">
                <a:latin typeface="Mukta"/>
                <a:ea typeface="Mukta"/>
                <a:cs typeface="Mukta"/>
                <a:sym typeface="Mukta"/>
              </a:rPr>
              <a:t> in any location</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convenient if you want to search the container</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examples</a:t>
            </a:r>
            <a:r>
              <a:rPr lang="en-US">
                <a:latin typeface="Mukta"/>
                <a:ea typeface="Mukta"/>
                <a:cs typeface="Mukta"/>
                <a:sym typeface="Mukta"/>
              </a:rPr>
              <a:t>: map, set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Ordered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maintains current order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supports </a:t>
            </a:r>
            <a:r>
              <a:rPr lang="en-US">
                <a:latin typeface="Consolas"/>
                <a:ea typeface="Consolas"/>
                <a:cs typeface="Consolas"/>
                <a:sym typeface="Consolas"/>
              </a:rPr>
              <a:t>insert()</a:t>
            </a:r>
            <a:r>
              <a:rPr lang="en-US">
                <a:latin typeface="Mukta"/>
                <a:ea typeface="Mukta"/>
                <a:cs typeface="Mukta"/>
                <a:sym typeface="Mukta"/>
              </a:rPr>
              <a:t> at any location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insertion and deletion do not disrupt the relative ordering of other elements in the container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u="sng">
                <a:latin typeface="Mukta"/>
                <a:ea typeface="Mukta"/>
                <a:cs typeface="Mukta"/>
                <a:sym typeface="Mukta"/>
              </a:rPr>
              <a:t>examples</a:t>
            </a:r>
            <a:r>
              <a:rPr lang="en-US">
                <a:latin typeface="Mukta"/>
                <a:ea typeface="Mukta"/>
                <a:cs typeface="Mukta"/>
                <a:sym typeface="Mukta"/>
              </a:rPr>
              <a:t>: vector, deque, list</a:t>
            </a:r>
            <a:endParaRPr>
              <a:latin typeface="Mukta"/>
              <a:ea typeface="Mukta"/>
              <a:cs typeface="Mukta"/>
              <a:sym typeface="Mukta"/>
            </a:endParaRPr>
          </a:p>
        </p:txBody>
      </p:sp>
      <p:sp>
        <p:nvSpPr>
          <p:cNvPr id="160" name="Google Shape;160;p2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rporate blue">
      <a:dk1>
        <a:srgbClr val="000000"/>
      </a:dk1>
      <a:lt1>
        <a:srgbClr val="FFFFFF"/>
      </a:lt1>
      <a:dk2>
        <a:srgbClr val="44546A"/>
      </a:dk2>
      <a:lt2>
        <a:srgbClr val="E7E6E6"/>
      </a:lt2>
      <a:accent1>
        <a:srgbClr val="009FEB"/>
      </a:accent1>
      <a:accent2>
        <a:srgbClr val="9EA9B4"/>
      </a:accent2>
      <a:accent3>
        <a:srgbClr val="0078B6"/>
      </a:accent3>
      <a:accent4>
        <a:srgbClr val="434F5A"/>
      </a:accent4>
      <a:accent5>
        <a:srgbClr val="009FEB"/>
      </a:accent5>
      <a:accent6>
        <a:srgbClr val="0078B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